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63" r:id="rId7"/>
    <p:sldId id="261" r:id="rId8"/>
    <p:sldId id="265" r:id="rId9"/>
    <p:sldId id="266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6" r:id="rId20"/>
    <p:sldId id="279" r:id="rId21"/>
    <p:sldId id="278" r:id="rId22"/>
    <p:sldId id="280" r:id="rId23"/>
    <p:sldId id="284" r:id="rId24"/>
    <p:sldId id="283" r:id="rId25"/>
    <p:sldId id="26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38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3"/>
    <a:srgbClr val="FF0000"/>
    <a:srgbClr val="D06B6D"/>
    <a:srgbClr val="EF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655" autoAdjust="0"/>
  </p:normalViewPr>
  <p:slideViewPr>
    <p:cSldViewPr snapToGrid="0" showGuides="1">
      <p:cViewPr varScale="1">
        <p:scale>
          <a:sx n="62" d="100"/>
          <a:sy n="62" d="100"/>
        </p:scale>
        <p:origin x="1020" y="78"/>
      </p:cViewPr>
      <p:guideLst>
        <p:guide pos="43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46795-BBC5-4881-B6AC-361456011778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67DDF-DDC4-4CEF-9204-2AC291A68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ru-RU" sz="1200" b="0" dirty="0"/>
              <a:t>Законом РК № 208-VІIІ от 15.07.2025 г. в действующий Налоговый кодекс РК внесены важные изменения, в</a:t>
            </a:r>
            <a:r>
              <a:rPr lang="ru-RU" sz="1200" b="0" baseline="0" dirty="0"/>
              <a:t> том числе </a:t>
            </a:r>
            <a:r>
              <a:rPr lang="ru-RU" sz="1200" b="0" dirty="0"/>
              <a:t>касающиеся расчета ИПН</a:t>
            </a:r>
            <a:r>
              <a:rPr lang="en-US" sz="1200" b="0" dirty="0"/>
              <a:t>:</a:t>
            </a:r>
            <a:r>
              <a:rPr lang="ru-RU" sz="1200" b="0" dirty="0"/>
              <a:t> </a:t>
            </a:r>
            <a:endParaRPr lang="en-US" sz="1200" b="0" dirty="0"/>
          </a:p>
          <a:p>
            <a:pPr marL="0" indent="0" algn="l">
              <a:buFont typeface="Arial" panose="020B0604020202020204" pitchFamily="34" charset="0"/>
              <a:buNone/>
            </a:pPr>
            <a:endParaRPr lang="en-US" sz="1200" b="0" dirty="0"/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dirty="0"/>
              <a:t>- </a:t>
            </a:r>
            <a:r>
              <a:rPr lang="ru-RU" sz="1200" b="0" dirty="0"/>
              <a:t>добавлен </a:t>
            </a:r>
            <a:r>
              <a:rPr lang="ru-RU" sz="1200" b="1" dirty="0"/>
              <a:t>новый налоговый вычет </a:t>
            </a:r>
            <a:r>
              <a:rPr lang="ru-RU" sz="1200" dirty="0"/>
              <a:t>СО по договорам</a:t>
            </a:r>
            <a:r>
              <a:rPr lang="ru-RU" sz="1200" baseline="0" dirty="0"/>
              <a:t> </a:t>
            </a:r>
            <a:r>
              <a:rPr lang="ru-RU" sz="1200" dirty="0"/>
              <a:t>ГПХ; 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1200" b="0" dirty="0"/>
              <a:t>- </a:t>
            </a:r>
            <a:r>
              <a:rPr lang="ru-RU" sz="1200" b="1" dirty="0"/>
              <a:t>изменены размеры </a:t>
            </a:r>
            <a:r>
              <a:rPr lang="ru-RU" sz="1200" b="0" dirty="0"/>
              <a:t>вычета для многодетных семей; </a:t>
            </a:r>
          </a:p>
          <a:p>
            <a:pPr marL="0" indent="0" algn="l">
              <a:buFontTx/>
              <a:buNone/>
            </a:pPr>
            <a:r>
              <a:rPr lang="ru-RU" sz="1200" dirty="0"/>
              <a:t>- уточнен </a:t>
            </a:r>
            <a:r>
              <a:rPr lang="ru-RU" sz="1200" b="1" dirty="0"/>
              <a:t>порядок применения </a:t>
            </a:r>
            <a:r>
              <a:rPr lang="ru-RU" sz="1200" dirty="0"/>
              <a:t>предварительной суммы прочих вычетов</a:t>
            </a:r>
            <a:r>
              <a:rPr lang="en-US" sz="1200" dirty="0"/>
              <a:t>;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dirty="0"/>
              <a:t>- </a:t>
            </a:r>
            <a:r>
              <a:rPr lang="ru-RU" sz="1200" b="0" dirty="0"/>
              <a:t>в</a:t>
            </a:r>
            <a:r>
              <a:rPr lang="ru-RU" sz="1200" b="0" baseline="0" dirty="0"/>
              <a:t> статье 343 НК РК </a:t>
            </a:r>
            <a:r>
              <a:rPr lang="ru-RU" sz="1200" b="1" dirty="0"/>
              <a:t>исключено требование</a:t>
            </a:r>
            <a:r>
              <a:rPr lang="ru-RU" sz="1200" b="0" dirty="0"/>
              <a:t> предоставления</a:t>
            </a:r>
            <a:r>
              <a:rPr lang="ru-RU" sz="1200" b="1" dirty="0"/>
              <a:t> Заявления ФЛ о применении налоговых вычетов</a:t>
            </a:r>
            <a:r>
              <a:rPr lang="ru-RU" sz="1200" b="0" dirty="0"/>
              <a:t> и </a:t>
            </a:r>
            <a:r>
              <a:rPr lang="ru-RU" sz="1200" b="1" dirty="0"/>
              <a:t>Справки о расчетах с ФЛ по утвержденной форме.</a:t>
            </a:r>
          </a:p>
          <a:p>
            <a:pPr marL="0" indent="0" algn="l">
              <a:buFontTx/>
              <a:buNone/>
            </a:pPr>
            <a:r>
              <a:rPr lang="ru-RU" sz="120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200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b="0" dirty="0"/>
              <a:t>Данные изменения вступили в силу ретроспективно </a:t>
            </a:r>
            <a:r>
              <a:rPr lang="ru-RU" sz="1200" b="1" dirty="0"/>
              <a:t>с 01.01.2025 г</a:t>
            </a:r>
            <a:r>
              <a:rPr lang="ru-RU" sz="1200" b="0" dirty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200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b="0" dirty="0"/>
              <a:t>Далее</a:t>
            </a:r>
            <a:r>
              <a:rPr lang="ru-RU" sz="1200" b="0" baseline="0" dirty="0"/>
              <a:t> подробно рассмотрим, как изменения реализованы в типовых решениях.</a:t>
            </a:r>
            <a:endParaRPr lang="ru-RU" sz="1200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kk-KZ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DDF-DDC4-4CEF-9204-2AC291A68A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11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справочник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Вычеты ИПН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добавлен новый элемент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Вычет СО.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ru-RU" sz="1200" b="1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изменением законодательства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Вычет СО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договорам ГПХ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предоставляется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наряду с вычетами ОПВ и ВОСМС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Стандартных вычетов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поэтому у элемента установлен приоритет 3.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Вычет СО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договорам ГПХ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применяется без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Заявления о применении налоговых вычетов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DDF-DDC4-4CEF-9204-2AC291A68A6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56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Вычет СО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применяется при расчете ИПН по доходам ГПХ в документе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Расчет налогов при поступлении активов и услуг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случае, если уплата социальных отчислений производится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счет физического лица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(Счет (БУ) – счет взаиморасчетов с контрагентом),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 что в соответствии со статьей 345-2 НК РК вычет предоставляется на сумму СО,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удержанных из дохода ФЛ по ГПХ.</a:t>
            </a:r>
            <a:endParaRPr lang="ru-RU" sz="1200" b="1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DDF-DDC4-4CEF-9204-2AC291A68A6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56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расчета социальных отчислений по ГПХ за счет налогового агента (Счет (БУ) – счет затрат) -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Вычет СО не предоставляется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СО начислялись за счет налогового агента, без удержания из дохода ФЛ, вычет не может быть предоставлен, так как не отвечает требованиям статьи 345-2 НК РК.</a:t>
            </a:r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 внимание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в типовых решениях поддержка способа расчета социальных отчислений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счет налогового агента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будет осуществляться до конца 2025 года. 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2026 году в конфигурации будет поддержан способ расчета социальных отчислений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 за счет физического лица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DDF-DDC4-4CEF-9204-2AC291A68A6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56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В 1С:Зарплата и Управление персоналом 8 для Казахстана 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/>
              </a:rPr>
              <a:t>изменен порядок расчета социальных отчислений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algn="l"/>
            <a:br>
              <a:rPr lang="ru-RU" dirty="0"/>
            </a:br>
            <a:r>
              <a:rPr lang="ru-RU" b="1" dirty="0"/>
              <a:t>До релиза 3.1.2.19</a:t>
            </a:r>
            <a:r>
              <a:rPr lang="ru-RU" baseline="0" dirty="0"/>
              <a:t> основным (встроенным в конфигурацию) был способ расчета СО за счет налогового агента. </a:t>
            </a:r>
          </a:p>
          <a:p>
            <a:pPr algn="l"/>
            <a:r>
              <a:rPr lang="ru-RU" baseline="0" dirty="0"/>
              <a:t>Для применения способа расчета СО за счет физического лица необходимо было выполнить подключение соответствующего расширения и в конфигурации 1С</a:t>
            </a:r>
            <a:r>
              <a:rPr lang="en-US" baseline="0" dirty="0"/>
              <a:t>:</a:t>
            </a:r>
            <a:r>
              <a:rPr lang="ru-RU" baseline="0" dirty="0"/>
              <a:t>ЗУП и в 1С</a:t>
            </a:r>
            <a:r>
              <a:rPr lang="en-US" baseline="0" dirty="0"/>
              <a:t>:</a:t>
            </a:r>
            <a:r>
              <a:rPr lang="ru-RU" baseline="0" dirty="0"/>
              <a:t>БК.</a:t>
            </a:r>
          </a:p>
          <a:p>
            <a:pPr algn="l"/>
            <a:endParaRPr lang="ru-RU" baseline="0" dirty="0"/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Open Sans"/>
              </a:rPr>
              <a:t>Начиная с релиза 3.1.2.19</a:t>
            </a:r>
            <a:r>
              <a:rPr lang="ru-RU" baseline="0" dirty="0"/>
              <a:t> основным (встроенным в конфигурацию) способом расчета СО является способ за счет физического лица, поэтому ранее подключенное расширение необходимо отключить.</a:t>
            </a:r>
          </a:p>
          <a:p>
            <a:pPr algn="l"/>
            <a:r>
              <a:rPr lang="ru-RU" baseline="0" dirty="0"/>
              <a:t>Способ расчета СО за счет налогового агента будет поддерживаться в типовых решениях до конца 2025 года и для его применения в настоящее время требуется подключение расширения  только на стороне конфигурации 1С</a:t>
            </a:r>
            <a:r>
              <a:rPr lang="en-US" baseline="0" dirty="0"/>
              <a:t>:</a:t>
            </a:r>
            <a:r>
              <a:rPr lang="ru-RU" baseline="0" dirty="0"/>
              <a:t>ЗУП.</a:t>
            </a:r>
            <a:br>
              <a:rPr lang="ru-RU" dirty="0"/>
            </a:b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ru-RU" b="1" dirty="0"/>
              <a:t>Вычет СО</a:t>
            </a:r>
            <a:r>
              <a:rPr lang="ru-RU" b="1" baseline="0" dirty="0"/>
              <a:t> </a:t>
            </a:r>
            <a:r>
              <a:rPr lang="ru-RU" baseline="0" dirty="0"/>
              <a:t>будет </a:t>
            </a:r>
            <a:r>
              <a:rPr lang="ru-RU" b="1" baseline="0" dirty="0"/>
              <a:t>предоставлен</a:t>
            </a:r>
            <a:r>
              <a:rPr lang="ru-RU" baseline="0" dirty="0"/>
              <a:t> физическому лицу по договору ГПХ в случае, </a:t>
            </a:r>
            <a:r>
              <a:rPr lang="ru-RU" b="1" baseline="0" dirty="0"/>
              <a:t>если</a:t>
            </a:r>
            <a:r>
              <a:rPr lang="ru-RU" baseline="0" dirty="0"/>
              <a:t> используется способ расчета СО </a:t>
            </a:r>
            <a:r>
              <a:rPr lang="ru-RU" b="1" baseline="0" dirty="0"/>
              <a:t>за счет физического лица</a:t>
            </a:r>
            <a:r>
              <a:rPr lang="ru-RU" b="0" baseline="0" dirty="0"/>
              <a:t> при расчете ИПН в документе </a:t>
            </a:r>
            <a:r>
              <a:rPr lang="ru-RU" b="1" baseline="0" dirty="0"/>
              <a:t>Начисление по договорам.</a:t>
            </a:r>
          </a:p>
          <a:p>
            <a:pPr algn="l"/>
            <a:endParaRPr lang="ru-RU" b="1" baseline="0" dirty="0"/>
          </a:p>
          <a:p>
            <a:pPr algn="l"/>
            <a:r>
              <a:rPr lang="ru-RU" b="0" baseline="0" dirty="0"/>
              <a:t>В актуальных релизах конфигураций 1С</a:t>
            </a:r>
            <a:r>
              <a:rPr lang="en-US" b="0" baseline="0" dirty="0"/>
              <a:t>:</a:t>
            </a:r>
            <a:r>
              <a:rPr lang="ru-RU" b="0" baseline="0" dirty="0"/>
              <a:t>Комплексная автоматизация для Казахстана, 1С</a:t>
            </a:r>
            <a:r>
              <a:rPr lang="en-US" b="0" baseline="0" dirty="0"/>
              <a:t>:ERP </a:t>
            </a:r>
            <a:r>
              <a:rPr lang="ru-RU" b="0" baseline="0" dirty="0"/>
              <a:t>Управление предприятием 2 для Казахстана реализован аналогичный порядок расчета социальных отчисления для ФЛ по договорам ГПХ, а также порядок предоставления вычета по ИПН.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DDF-DDC4-4CEF-9204-2AC291A68A6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56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aseline="0" dirty="0"/>
              <a:t>В соответствии с ЗРК от 15.07.2025 № 208-</a:t>
            </a:r>
            <a:r>
              <a:rPr lang="en-US" baseline="0" dirty="0"/>
              <a:t>VIII</a:t>
            </a:r>
            <a:r>
              <a:rPr lang="ru-RU" baseline="0" dirty="0"/>
              <a:t>  </a:t>
            </a:r>
            <a:r>
              <a:rPr lang="ru-RU" b="1" baseline="0" dirty="0"/>
              <a:t>с 01.01.2025 г. </a:t>
            </a:r>
            <a:r>
              <a:rPr lang="ru-RU" sz="1200" b="0" dirty="0"/>
              <a:t>в</a:t>
            </a:r>
            <a:r>
              <a:rPr lang="ru-RU" sz="1200" b="0" baseline="0" dirty="0"/>
              <a:t> статье 343 НК РК </a:t>
            </a:r>
            <a:r>
              <a:rPr lang="ru-RU" b="1" baseline="0" dirty="0"/>
              <a:t>исключено требование </a:t>
            </a:r>
            <a:r>
              <a:rPr lang="ru-RU" b="0" baseline="0" dirty="0"/>
              <a:t>по</a:t>
            </a:r>
            <a:r>
              <a:rPr lang="ru-RU" b="1" baseline="0" dirty="0"/>
              <a:t> </a:t>
            </a:r>
            <a:r>
              <a:rPr lang="ru-RU" b="0" baseline="0" dirty="0"/>
              <a:t>применению </a:t>
            </a:r>
            <a:r>
              <a:rPr lang="ru-RU" b="1" baseline="0" dirty="0"/>
              <a:t>утвержденной формы </a:t>
            </a:r>
            <a:r>
              <a:rPr lang="ru-RU" baseline="0" dirty="0"/>
              <a:t>Заявления физического лица на применение налоговых вычетов.</a:t>
            </a:r>
          </a:p>
          <a:p>
            <a:pPr algn="l"/>
            <a:endParaRPr lang="ru-RU" baseline="0" dirty="0"/>
          </a:p>
          <a:p>
            <a:pPr algn="l"/>
            <a:endParaRPr lang="ru-RU" baseline="0" dirty="0"/>
          </a:p>
          <a:p>
            <a:pPr algn="l"/>
            <a:r>
              <a:rPr lang="ru-RU" b="0" baseline="0" dirty="0"/>
              <a:t>В типовых решениях </a:t>
            </a:r>
            <a:r>
              <a:rPr lang="ru-RU" b="1" baseline="0" dirty="0"/>
              <a:t>доступна произвольная форма</a:t>
            </a:r>
            <a:r>
              <a:rPr lang="ru-RU" b="0" baseline="0" dirty="0"/>
              <a:t>, открыть ее можно по кнопке </a:t>
            </a:r>
            <a:r>
              <a:rPr lang="ru-RU" b="1" baseline="0" dirty="0"/>
              <a:t>Печать </a:t>
            </a:r>
            <a:r>
              <a:rPr lang="ru-RU" b="0" baseline="0" dirty="0"/>
              <a:t>документа </a:t>
            </a:r>
            <a:r>
              <a:rPr lang="ru-RU" b="1" baseline="0" dirty="0"/>
              <a:t>Заявление на предоставление вычетов ИПН. </a:t>
            </a:r>
          </a:p>
          <a:p>
            <a:pPr algn="l"/>
            <a:endParaRPr lang="ru-RU" b="1" baseline="0" dirty="0"/>
          </a:p>
          <a:p>
            <a:pPr algn="l"/>
            <a:r>
              <a:rPr lang="ru-RU" dirty="0"/>
              <a:t>Начиная с релиза 3.0.67.1 в печатной форме </a:t>
            </a:r>
            <a:r>
              <a:rPr lang="ru-RU" b="1" dirty="0"/>
              <a:t>Заявление работника о применении налоговых вычетов </a:t>
            </a:r>
            <a:r>
              <a:rPr lang="ru-RU" dirty="0"/>
              <a:t>предусмотрено заполнение данных по актуальным в 2025 году видам налоговых вычетов.</a:t>
            </a:r>
          </a:p>
          <a:p>
            <a:pPr algn="l"/>
            <a:endParaRPr lang="ru-RU" baseline="0" dirty="0"/>
          </a:p>
          <a:p>
            <a:pPr algn="l"/>
            <a:r>
              <a:rPr lang="ru-RU" baseline="0" dirty="0"/>
              <a:t>При этом </a:t>
            </a:r>
            <a:r>
              <a:rPr lang="ru-RU" b="1" baseline="0" dirty="0"/>
              <a:t>утвержденная форма Заявления физического лица на применение налоговых вычетов </a:t>
            </a:r>
            <a:r>
              <a:rPr lang="ru-RU" b="0" baseline="0" dirty="0"/>
              <a:t>сохраняется в типовых решениях и доступна по кнопке </a:t>
            </a:r>
            <a:r>
              <a:rPr lang="ru-RU" b="1" baseline="0" dirty="0"/>
              <a:t>Печать</a:t>
            </a:r>
            <a:r>
              <a:rPr lang="ru-RU" b="0" baseline="0" dirty="0"/>
              <a:t>.</a:t>
            </a:r>
            <a:endParaRPr lang="ru-RU" baseline="0" dirty="0"/>
          </a:p>
          <a:p>
            <a:pPr algn="l"/>
            <a:endParaRPr lang="ru-RU" baseline="0" dirty="0"/>
          </a:p>
          <a:p>
            <a:pPr algn="l"/>
            <a:endParaRPr lang="ru-RU" baseline="0" dirty="0"/>
          </a:p>
          <a:p>
            <a:pPr marL="0" indent="0" algn="l">
              <a:buFontTx/>
              <a:buNone/>
            </a:pPr>
            <a:r>
              <a:rPr lang="ru-RU" baseline="0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DDF-DDC4-4CEF-9204-2AC291A68A6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5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В соответствии с ЗРК от 15.07.2025 № 208-</a:t>
            </a:r>
            <a:r>
              <a:rPr lang="en-US" baseline="0" dirty="0"/>
              <a:t>VIII</a:t>
            </a:r>
            <a:r>
              <a:rPr lang="ru-RU" baseline="0" dirty="0"/>
              <a:t>  </a:t>
            </a:r>
            <a:r>
              <a:rPr lang="ru-RU" b="1" baseline="0" dirty="0"/>
              <a:t>с 01.01.2025 г. </a:t>
            </a:r>
            <a:r>
              <a:rPr lang="ru-RU" b="0" baseline="0" dirty="0"/>
              <a:t>из статьи 359 НК РК </a:t>
            </a:r>
            <a:r>
              <a:rPr lang="ru-RU" b="1" baseline="0" dirty="0"/>
              <a:t>исключено </a:t>
            </a:r>
            <a:r>
              <a:rPr lang="ru-RU" b="0" baseline="0" dirty="0"/>
              <a:t>требование о применении </a:t>
            </a:r>
            <a:r>
              <a:rPr lang="ru-RU" b="1" baseline="0" dirty="0"/>
              <a:t>утвержденной формы </a:t>
            </a:r>
            <a:r>
              <a:rPr lang="ru-RU" baseline="0" dirty="0"/>
              <a:t>Справки о расчетах с физическим лицом.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ru-RU" baseline="0" dirty="0"/>
            </a:br>
            <a:r>
              <a:rPr lang="ru-RU" baseline="0" dirty="0"/>
              <a:t>Форма данной справки также </a:t>
            </a:r>
            <a:r>
              <a:rPr lang="ru-RU" b="1" baseline="0" dirty="0"/>
              <a:t>утверждена </a:t>
            </a:r>
            <a:r>
              <a:rPr lang="ru-RU" b="0" baseline="0" dirty="0"/>
              <a:t>Приказом МФ РК </a:t>
            </a:r>
            <a:r>
              <a:rPr lang="ru-RU" baseline="0" dirty="0"/>
              <a:t>от 01.02.2018 года № 102 , который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настоящее время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является действующим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b="0" baseline="0" dirty="0"/>
          </a:p>
          <a:p>
            <a:pPr algn="l"/>
            <a:endParaRPr lang="ru-RU" baseline="0" dirty="0"/>
          </a:p>
          <a:p>
            <a:pPr algn="l"/>
            <a:r>
              <a:rPr lang="ru-RU" baseline="0" dirty="0"/>
              <a:t>Для использования произвольной формы необходимо подключить внешний отчет </a:t>
            </a:r>
            <a:r>
              <a:rPr lang="ru-RU" b="1" baseline="0" dirty="0" err="1"/>
              <a:t>СправкаОРасчетахСФизическимЛицом</a:t>
            </a:r>
            <a:r>
              <a:rPr lang="ru-RU" b="1" baseline="0" dirty="0"/>
              <a:t>.</a:t>
            </a:r>
            <a:r>
              <a:rPr lang="en-US" b="1" baseline="0" dirty="0"/>
              <a:t>erf</a:t>
            </a:r>
            <a:r>
              <a:rPr lang="ru-RU" b="1" baseline="0" dirty="0"/>
              <a:t> </a:t>
            </a:r>
            <a:r>
              <a:rPr lang="ru-RU" b="0" baseline="0" dirty="0"/>
              <a:t>из каталога установки шаблонов конфигурации (подключение осуществляется через пункт меню </a:t>
            </a:r>
            <a:r>
              <a:rPr lang="ru-RU" b="1" baseline="0" dirty="0"/>
              <a:t>Администрирование – Печатные формы, отчеты и обработки – Дополнительные отчеты и обработки).</a:t>
            </a:r>
          </a:p>
          <a:p>
            <a:pPr algn="l"/>
            <a:endParaRPr lang="ru-RU" b="0" baseline="0" dirty="0"/>
          </a:p>
          <a:p>
            <a:pPr algn="l"/>
            <a:r>
              <a:rPr lang="ru-RU" b="0" baseline="0" dirty="0"/>
              <a:t>В форме справки добавлена информация по новым налоговым вычетам, действующим в 2025 году.</a:t>
            </a:r>
            <a:endParaRPr lang="ru-RU" b="1" baseline="0" dirty="0"/>
          </a:p>
          <a:p>
            <a:pPr algn="l"/>
            <a:endParaRPr lang="ru-RU" baseline="0" dirty="0"/>
          </a:p>
          <a:p>
            <a:pPr algn="l"/>
            <a:endParaRPr lang="ru-RU" baseline="0" dirty="0"/>
          </a:p>
          <a:p>
            <a:pPr marL="0" indent="0" algn="l">
              <a:buFontTx/>
              <a:buNone/>
            </a:pPr>
            <a:r>
              <a:rPr lang="ru-RU" baseline="0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DDF-DDC4-4CEF-9204-2AC291A68A6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56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r>
              <a:rPr lang="ru-RU" baseline="0" dirty="0"/>
              <a:t>Кроме того, </a:t>
            </a:r>
            <a:r>
              <a:rPr lang="ru-RU" b="1" baseline="0" dirty="0"/>
              <a:t>06.08.2025 г. </a:t>
            </a:r>
            <a:r>
              <a:rPr lang="ru-RU" baseline="0" dirty="0"/>
              <a:t>в информационных системах КГД обновлен справочник </a:t>
            </a:r>
            <a:r>
              <a:rPr lang="ru-RU" b="1" baseline="0" dirty="0"/>
              <a:t>Прочих налоговых вычетов</a:t>
            </a:r>
            <a:r>
              <a:rPr lang="ru-RU" baseline="0" dirty="0"/>
              <a:t> – добавлены новые налоговые вычеты</a:t>
            </a:r>
            <a:r>
              <a:rPr lang="en-US" baseline="0" dirty="0"/>
              <a:t>:</a:t>
            </a:r>
          </a:p>
          <a:p>
            <a:pPr marL="171450" indent="-171450" algn="l">
              <a:buFontTx/>
              <a:buChar char="-"/>
            </a:pPr>
            <a:r>
              <a:rPr lang="ru-RU" baseline="0" dirty="0"/>
              <a:t>вычет для многодетных семей</a:t>
            </a:r>
            <a:r>
              <a:rPr lang="en-US" baseline="0" dirty="0"/>
              <a:t>;</a:t>
            </a:r>
            <a:endParaRPr lang="ru-RU" baseline="0" dirty="0"/>
          </a:p>
          <a:p>
            <a:pPr marL="171450" indent="-171450" algn="l">
              <a:buFontTx/>
              <a:buChar char="-"/>
            </a:pPr>
            <a:r>
              <a:rPr lang="ru-RU" baseline="0" dirty="0"/>
              <a:t>предварительная сумма прочих налоговых вычетов</a:t>
            </a:r>
            <a:r>
              <a:rPr lang="en-US" baseline="0" dirty="0"/>
              <a:t>;</a:t>
            </a:r>
            <a:endParaRPr lang="ru-RU" baseline="0" dirty="0"/>
          </a:p>
          <a:p>
            <a:pPr marL="171450" indent="-171450" algn="l">
              <a:buFontTx/>
              <a:buChar char="-"/>
            </a:pPr>
            <a:r>
              <a:rPr lang="ru-RU" baseline="0" dirty="0"/>
              <a:t>вычет по социальным отчислениям, удерживаемым из доходов физического лица по договорам ГПХ.</a:t>
            </a:r>
          </a:p>
          <a:p>
            <a:pPr marL="0" indent="0" algn="l">
              <a:buFontTx/>
              <a:buNone/>
            </a:pPr>
            <a:endParaRPr lang="ru-RU" baseline="0" dirty="0"/>
          </a:p>
          <a:p>
            <a:pPr marL="0" indent="0" algn="l">
              <a:buFontTx/>
              <a:buNone/>
            </a:pPr>
            <a:r>
              <a:rPr lang="ru-RU" baseline="0" dirty="0"/>
              <a:t>Элементы данного справочника используются при заполнении , </a:t>
            </a:r>
            <a:r>
              <a:rPr lang="ru-RU" b="1" baseline="0" dirty="0"/>
              <a:t>графы </a:t>
            </a:r>
            <a:r>
              <a:rPr lang="en-US" b="1" baseline="0" dirty="0"/>
              <a:t>X</a:t>
            </a:r>
            <a:r>
              <a:rPr lang="ru-RU" b="1" baseline="0" dirty="0"/>
              <a:t> приложения 200.0</a:t>
            </a:r>
            <a:r>
              <a:rPr lang="en-US" b="1" baseline="0" dirty="0"/>
              <a:t>2</a:t>
            </a:r>
            <a:r>
              <a:rPr lang="ru-RU" b="1" baseline="0" dirty="0"/>
              <a:t>, графы О приложения 200.05</a:t>
            </a:r>
            <a:r>
              <a:rPr lang="ru-RU" baseline="0" dirty="0"/>
              <a:t>.</a:t>
            </a:r>
          </a:p>
          <a:p>
            <a:pPr marL="0" indent="0" algn="l">
              <a:buFontTx/>
              <a:buNone/>
            </a:pPr>
            <a:endParaRPr lang="ru-RU" baseline="0" dirty="0"/>
          </a:p>
          <a:p>
            <a:pPr marL="0" indent="0" algn="l">
              <a:buFontTx/>
              <a:buNone/>
            </a:pPr>
            <a:r>
              <a:rPr lang="ru-RU" baseline="0" dirty="0"/>
              <a:t>В типовых решениях</a:t>
            </a:r>
            <a:r>
              <a:rPr lang="en-US" baseline="0" dirty="0"/>
              <a:t> </a:t>
            </a:r>
            <a:r>
              <a:rPr lang="ru-RU" baseline="0" dirty="0"/>
              <a:t>для регламентированного отчета </a:t>
            </a:r>
            <a:r>
              <a:rPr lang="ru-RU" b="1" baseline="0" dirty="0"/>
              <a:t>200.00</a:t>
            </a:r>
            <a:r>
              <a:rPr lang="en-US" baseline="0" dirty="0"/>
              <a:t>:</a:t>
            </a:r>
          </a:p>
          <a:p>
            <a:pPr marL="171450" indent="-171450" algn="l">
              <a:buFontTx/>
              <a:buChar char="-"/>
            </a:pPr>
            <a:r>
              <a:rPr lang="ru-RU" baseline="0" dirty="0"/>
              <a:t>изменен список прочих вычетов для выбора </a:t>
            </a:r>
            <a:r>
              <a:rPr lang="ru-RU" b="0" baseline="0" dirty="0"/>
              <a:t>в графах </a:t>
            </a:r>
            <a:r>
              <a:rPr lang="ru-RU" b="1" baseline="0" dirty="0"/>
              <a:t>200.02.</a:t>
            </a:r>
            <a:r>
              <a:rPr lang="en-US" b="1" baseline="0" dirty="0"/>
              <a:t>X</a:t>
            </a:r>
            <a:r>
              <a:rPr lang="ru-RU" b="1" baseline="0" dirty="0"/>
              <a:t>, 200.05.О</a:t>
            </a:r>
            <a:r>
              <a:rPr lang="en-US" b="1" baseline="0" dirty="0"/>
              <a:t>;</a:t>
            </a:r>
          </a:p>
          <a:p>
            <a:pPr marL="171450" indent="-171450" algn="l">
              <a:buFontTx/>
              <a:buChar char="-"/>
            </a:pPr>
            <a:r>
              <a:rPr lang="ru-RU" b="0" baseline="0" dirty="0"/>
              <a:t>реализовано </a:t>
            </a:r>
            <a:r>
              <a:rPr lang="ru-RU" b="1" baseline="0" dirty="0"/>
              <a:t>заполнение суммы </a:t>
            </a:r>
            <a:r>
              <a:rPr lang="ru-RU" b="0" baseline="0" dirty="0"/>
              <a:t>новых видов налоговых вычетов  в графах </a:t>
            </a:r>
            <a:r>
              <a:rPr lang="ru-RU" b="1" baseline="0" dirty="0"/>
              <a:t>200.02.</a:t>
            </a:r>
            <a:r>
              <a:rPr lang="en-US" b="1" baseline="0" dirty="0"/>
              <a:t>Y</a:t>
            </a:r>
            <a:r>
              <a:rPr lang="ru-RU" b="1" baseline="0" dirty="0"/>
              <a:t>, 200.05.</a:t>
            </a:r>
            <a:r>
              <a:rPr lang="en-US" b="1" baseline="0" dirty="0"/>
              <a:t>P</a:t>
            </a:r>
            <a:r>
              <a:rPr lang="ru-RU" b="0" baseline="0" dirty="0"/>
              <a:t>, в том числе предварительной суммы прочих налоговых вычетов</a:t>
            </a:r>
            <a:r>
              <a:rPr lang="ru-RU" baseline="0" dirty="0"/>
              <a:t>.</a:t>
            </a:r>
          </a:p>
          <a:p>
            <a:pPr marL="0" indent="0" algn="l">
              <a:buFontTx/>
              <a:buNone/>
            </a:pPr>
            <a:endParaRPr lang="ru-RU" baseline="0" dirty="0"/>
          </a:p>
          <a:p>
            <a:pPr marL="0" indent="0" algn="l">
              <a:buFontTx/>
              <a:buNone/>
            </a:pPr>
            <a:r>
              <a:rPr lang="ru-RU" b="1" baseline="0" dirty="0"/>
              <a:t>Обращаем ваше внимание</a:t>
            </a:r>
            <a:r>
              <a:rPr lang="ru-RU" b="0" baseline="0" dirty="0"/>
              <a:t>, что</a:t>
            </a:r>
            <a:r>
              <a:rPr lang="en-US" baseline="0" dirty="0"/>
              <a:t> </a:t>
            </a:r>
            <a:r>
              <a:rPr lang="ru-RU" baseline="0" dirty="0"/>
              <a:t>в типовых решениях </a:t>
            </a:r>
            <a:r>
              <a:rPr lang="ru-RU" b="0" baseline="0" dirty="0"/>
              <a:t>для регламентированного отчета </a:t>
            </a:r>
            <a:r>
              <a:rPr lang="ru-RU" b="1" baseline="0" dirty="0"/>
              <a:t>910.00 </a:t>
            </a:r>
            <a:r>
              <a:rPr lang="ru-RU" b="0" baseline="0" dirty="0"/>
              <a:t>реализованы аналогичные изменения</a:t>
            </a:r>
            <a:r>
              <a:rPr lang="en-US" b="0" baseline="0" dirty="0"/>
              <a:t>:</a:t>
            </a:r>
          </a:p>
          <a:p>
            <a:pPr marL="171450" indent="-171450" algn="l">
              <a:buFontTx/>
              <a:buChar char="-"/>
            </a:pPr>
            <a:r>
              <a:rPr lang="ru-RU" b="0" baseline="0" dirty="0"/>
              <a:t>дополнен список прочих вычетов для выбора в графах </a:t>
            </a:r>
            <a:r>
              <a:rPr lang="en-US" b="1" baseline="0" dirty="0"/>
              <a:t>910.01.M</a:t>
            </a:r>
            <a:r>
              <a:rPr lang="ru-RU" b="1" baseline="0" dirty="0"/>
              <a:t>,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910.02.V</a:t>
            </a:r>
            <a:r>
              <a:rPr lang="en-US" b="1" baseline="0" dirty="0"/>
              <a:t>;</a:t>
            </a:r>
            <a:endParaRPr lang="ru-RU" b="1" baseline="0" dirty="0"/>
          </a:p>
          <a:p>
            <a:pPr marL="171450" indent="-171450" algn="l">
              <a:buFontTx/>
              <a:buChar char="-"/>
            </a:pPr>
            <a:r>
              <a:rPr lang="ru-RU" b="0" baseline="0" dirty="0"/>
              <a:t>предусмотрено </a:t>
            </a:r>
            <a:r>
              <a:rPr lang="ru-RU" b="1" baseline="0" dirty="0"/>
              <a:t>заполнение суммы </a:t>
            </a:r>
            <a:r>
              <a:rPr lang="ru-RU" b="0" baseline="0" dirty="0"/>
              <a:t>новых видов налоговых вычетов </a:t>
            </a:r>
            <a:r>
              <a:rPr lang="ru-RU" b="1" baseline="0" dirty="0"/>
              <a:t> </a:t>
            </a:r>
            <a:r>
              <a:rPr lang="ru-RU" b="0" baseline="0" dirty="0"/>
              <a:t>в графах </a:t>
            </a:r>
            <a:r>
              <a:rPr lang="en-US" b="1" baseline="0" dirty="0"/>
              <a:t>910.01.N</a:t>
            </a:r>
            <a:r>
              <a:rPr lang="ru-RU" b="1" baseline="0" dirty="0"/>
              <a:t>,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910.02.W</a:t>
            </a:r>
            <a:r>
              <a:rPr lang="ru-RU" b="0" baseline="0" dirty="0"/>
              <a:t>, в том числе предварительной суммы прочих налоговых вычетов</a:t>
            </a:r>
            <a:r>
              <a:rPr lang="ru-RU" baseline="0" dirty="0"/>
              <a:t>.</a:t>
            </a:r>
          </a:p>
          <a:p>
            <a:pPr marL="0" indent="0" algn="l">
              <a:buFontTx/>
              <a:buNone/>
            </a:pPr>
            <a:endParaRPr lang="ru-RU" baseline="0" dirty="0"/>
          </a:p>
          <a:p>
            <a:pPr marL="0" indent="0" algn="l">
              <a:buFontTx/>
              <a:buNone/>
            </a:pPr>
            <a:endParaRPr lang="en-US" b="1" baseline="0" dirty="0"/>
          </a:p>
          <a:p>
            <a:pPr marL="171450" indent="-171450" algn="l">
              <a:buFontTx/>
              <a:buChar char="-"/>
            </a:pPr>
            <a:endParaRPr lang="ru-RU" b="1" baseline="0" dirty="0"/>
          </a:p>
          <a:p>
            <a:pPr marL="0" indent="0" algn="l">
              <a:buFontTx/>
              <a:buNone/>
            </a:pPr>
            <a:endParaRPr lang="ru-RU" baseline="0" dirty="0"/>
          </a:p>
          <a:p>
            <a:pPr marL="0" indent="0" algn="l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DDF-DDC4-4CEF-9204-2AC291A68A6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56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aseline="0" dirty="0"/>
          </a:p>
          <a:p>
            <a:pPr marL="0" indent="0" algn="l">
              <a:buFontTx/>
              <a:buNone/>
            </a:pPr>
            <a:r>
              <a:rPr lang="ru-RU" baseline="0" dirty="0"/>
              <a:t>В течение 2025 года </a:t>
            </a:r>
            <a:r>
              <a:rPr lang="ru-RU" b="1" baseline="0" dirty="0"/>
              <a:t>внесены изменения</a:t>
            </a:r>
            <a:r>
              <a:rPr lang="ru-RU" baseline="0" dirty="0"/>
              <a:t> в порядок составления и представления </a:t>
            </a:r>
            <a:r>
              <a:rPr lang="ru-RU" b="1" baseline="0" dirty="0"/>
              <a:t>Формы 200.00</a:t>
            </a:r>
            <a:r>
              <a:rPr lang="ru-RU" baseline="0" dirty="0"/>
              <a:t>.</a:t>
            </a:r>
          </a:p>
          <a:p>
            <a:pPr marL="0" indent="0" algn="l">
              <a:buFontTx/>
              <a:buNone/>
            </a:pPr>
            <a:endParaRPr lang="ru-RU" baseline="0" dirty="0"/>
          </a:p>
          <a:p>
            <a:pPr marL="0" indent="0" algn="l">
              <a:buFontTx/>
              <a:buNone/>
            </a:pPr>
            <a:r>
              <a:rPr lang="en-US" b="1" dirty="0"/>
              <a:t>C</a:t>
            </a:r>
            <a:r>
              <a:rPr lang="en-US" b="1" baseline="0" dirty="0"/>
              <a:t> 01</a:t>
            </a:r>
            <a:r>
              <a:rPr lang="ru-RU" b="1" baseline="0" dirty="0"/>
              <a:t>.01.2025 года </a:t>
            </a:r>
            <a:r>
              <a:rPr lang="ru-RU" baseline="0" dirty="0"/>
              <a:t>вступила в силу статья 358 (пункт 2)</a:t>
            </a:r>
            <a:r>
              <a:rPr lang="ru-RU" dirty="0"/>
              <a:t>, согласно которой </a:t>
            </a:r>
            <a:r>
              <a:rPr lang="ru-RU" b="1" dirty="0"/>
              <a:t>приложение 200.05</a:t>
            </a:r>
            <a:r>
              <a:rPr lang="ru-RU" b="1" baseline="0" dirty="0"/>
              <a:t> </a:t>
            </a:r>
            <a:r>
              <a:rPr lang="ru-RU" baseline="0" dirty="0"/>
              <a:t>по физическим лицам – резидентам РК представляется</a:t>
            </a:r>
            <a:r>
              <a:rPr lang="en-US" baseline="0" dirty="0"/>
              <a:t>:</a:t>
            </a:r>
          </a:p>
          <a:p>
            <a:pPr marL="171450" indent="-171450" algn="l">
              <a:buFontTx/>
              <a:buChar char="-"/>
            </a:pPr>
            <a:r>
              <a:rPr lang="ru-RU" b="1" baseline="0" dirty="0"/>
              <a:t>по итогам календарного года</a:t>
            </a:r>
            <a:r>
              <a:rPr lang="ru-RU" baseline="0" dirty="0"/>
              <a:t> в 4 квартале отчетного года</a:t>
            </a:r>
            <a:r>
              <a:rPr lang="en-US" baseline="0" dirty="0"/>
              <a:t>;</a:t>
            </a:r>
          </a:p>
          <a:p>
            <a:pPr marL="171450" indent="-171450" algn="l">
              <a:buFontTx/>
              <a:buChar char="-"/>
            </a:pPr>
            <a:r>
              <a:rPr lang="ru-RU" baseline="0" dirty="0"/>
              <a:t>при представлении </a:t>
            </a:r>
            <a:r>
              <a:rPr lang="ru-RU" b="1" baseline="0" dirty="0"/>
              <a:t>ликвидационной</a:t>
            </a:r>
            <a:r>
              <a:rPr lang="ru-RU" baseline="0" dirty="0"/>
              <a:t> налоговой отчетности.</a:t>
            </a:r>
          </a:p>
          <a:p>
            <a:pPr marL="171450" indent="-171450" algn="l">
              <a:buFontTx/>
              <a:buChar char="-"/>
            </a:pPr>
            <a:endParaRPr lang="ru-RU" baseline="0" dirty="0"/>
          </a:p>
          <a:p>
            <a:pPr marL="0" indent="0" algn="l">
              <a:buFontTx/>
              <a:buNone/>
            </a:pPr>
            <a:r>
              <a:rPr lang="ru-RU" baseline="0" dirty="0"/>
              <a:t>В актуальных версиях типовых решений </a:t>
            </a:r>
            <a:r>
              <a:rPr lang="ru-RU" b="1" baseline="0" dirty="0"/>
              <a:t>реализовано заполнение </a:t>
            </a:r>
            <a:r>
              <a:rPr lang="ru-RU" baseline="0" dirty="0"/>
              <a:t>приложения 200.05 </a:t>
            </a:r>
            <a:r>
              <a:rPr lang="en-US" baseline="0" dirty="0"/>
              <a:t> </a:t>
            </a:r>
            <a:r>
              <a:rPr lang="ru-RU" b="1" baseline="0" dirty="0"/>
              <a:t>по итогам календарного года в 4 квартале отчетного года</a:t>
            </a:r>
            <a:r>
              <a:rPr lang="ru-RU" b="0" baseline="0" dirty="0"/>
              <a:t>, начиная с релизов</a:t>
            </a:r>
            <a:r>
              <a:rPr lang="en-US" b="0" baseline="0" dirty="0"/>
              <a:t>:</a:t>
            </a:r>
            <a:endParaRPr lang="ru-RU" b="0" baseline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200" b="1" dirty="0"/>
              <a:t>3.0.67.1 </a:t>
            </a:r>
            <a:r>
              <a:rPr lang="ru-RU" sz="1200" dirty="0"/>
              <a:t>1С</a:t>
            </a:r>
            <a:r>
              <a:rPr lang="en-US" sz="1200" dirty="0"/>
              <a:t>:</a:t>
            </a:r>
            <a:r>
              <a:rPr lang="ru-RU" sz="1200" dirty="0"/>
              <a:t>Бухгалтерия 8 для Казахстана</a:t>
            </a:r>
            <a:r>
              <a:rPr lang="en-US" sz="1200" dirty="0"/>
              <a:t>;</a:t>
            </a:r>
            <a:endParaRPr lang="ru-RU" sz="1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200" b="1" dirty="0"/>
              <a:t>3.1.2.19 </a:t>
            </a:r>
            <a:r>
              <a:rPr lang="ru-RU" sz="1200" dirty="0"/>
              <a:t>1С</a:t>
            </a:r>
            <a:r>
              <a:rPr lang="en-US" sz="1200" dirty="0"/>
              <a:t>:</a:t>
            </a:r>
            <a:r>
              <a:rPr lang="ru-RU" sz="1200" dirty="0"/>
              <a:t>Зарплата и управление персоналом 8 для Казахстана</a:t>
            </a:r>
            <a:r>
              <a:rPr lang="en-US" sz="1200" dirty="0"/>
              <a:t>;</a:t>
            </a:r>
            <a:endParaRPr lang="ru-RU" sz="12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200" b="1" dirty="0"/>
              <a:t>2.4.5.15 </a:t>
            </a:r>
            <a:r>
              <a:rPr lang="ru-RU" sz="1200" dirty="0"/>
              <a:t>1С</a:t>
            </a:r>
            <a:r>
              <a:rPr lang="en-US" sz="1200" dirty="0"/>
              <a:t>:ERP </a:t>
            </a:r>
            <a:r>
              <a:rPr lang="ru-RU" sz="1200" dirty="0"/>
              <a:t>Управление предприятием 2 для Казахстана</a:t>
            </a:r>
            <a:r>
              <a:rPr lang="en-US" sz="1200" dirty="0"/>
              <a:t>;</a:t>
            </a:r>
            <a:endParaRPr lang="ru-RU" sz="1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200" b="1" dirty="0"/>
              <a:t>2.4.5.15 </a:t>
            </a:r>
            <a:r>
              <a:rPr lang="ru-RU" sz="1200" dirty="0"/>
              <a:t>1С</a:t>
            </a:r>
            <a:r>
              <a:rPr lang="en-US" sz="1200" dirty="0"/>
              <a:t>:</a:t>
            </a:r>
            <a:r>
              <a:rPr lang="ru-RU" sz="1200" dirty="0"/>
              <a:t>Комплексная автоматизация для Казахстана.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kk-KZ" sz="1200" dirty="0"/>
          </a:p>
          <a:p>
            <a:pPr marL="0" indent="0" algn="l">
              <a:buFontTx/>
              <a:buNone/>
            </a:pPr>
            <a:endParaRPr lang="ru-RU" baseline="0" dirty="0"/>
          </a:p>
          <a:p>
            <a:pPr marL="0" indent="0" algn="l">
              <a:buFontTx/>
              <a:buNone/>
            </a:pPr>
            <a:endParaRPr lang="ru-RU" baseline="0" dirty="0"/>
          </a:p>
          <a:p>
            <a:pPr marL="0" indent="0" algn="l">
              <a:buFontTx/>
              <a:buNone/>
            </a:pPr>
            <a:endParaRPr lang="ru-RU" baseline="0" dirty="0"/>
          </a:p>
          <a:p>
            <a:pPr marL="0" indent="0" algn="l">
              <a:buFontTx/>
              <a:buNone/>
            </a:pPr>
            <a:endParaRPr lang="ru-RU" baseline="0" dirty="0"/>
          </a:p>
          <a:p>
            <a:pPr marL="0" indent="0" algn="l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DDF-DDC4-4CEF-9204-2AC291A68A6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56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aseline="0" dirty="0"/>
              <a:t>При заполнении первоначальной или очередной формы за 1, 2 и 3 квартал, приложение 200.05 теперь автоматически </a:t>
            </a:r>
            <a:r>
              <a:rPr lang="ru-RU" b="1" baseline="0" dirty="0"/>
              <a:t>не заполняется</a:t>
            </a:r>
            <a:r>
              <a:rPr lang="ru-RU" baseline="0" dirty="0"/>
              <a:t>, признак его выгрузки в составе формы – автоматически </a:t>
            </a:r>
            <a:r>
              <a:rPr lang="ru-RU" b="1" baseline="0" dirty="0"/>
              <a:t>снимается</a:t>
            </a:r>
            <a:r>
              <a:rPr lang="ru-RU" baseline="0" dirty="0"/>
              <a:t>.</a:t>
            </a:r>
          </a:p>
          <a:p>
            <a:pPr marL="0" indent="0" algn="l">
              <a:buFontTx/>
              <a:buNone/>
            </a:pPr>
            <a:br>
              <a:rPr lang="ru-RU" baseline="0" dirty="0"/>
            </a:br>
            <a:r>
              <a:rPr lang="ru-RU" baseline="0" dirty="0"/>
              <a:t>При автозаполнении очередной формы </a:t>
            </a:r>
            <a:r>
              <a:rPr lang="ru-RU" b="1" baseline="0" dirty="0"/>
              <a:t>за 4 квартал </a:t>
            </a:r>
            <a:r>
              <a:rPr lang="ru-RU" b="0" baseline="0" dirty="0"/>
              <a:t>приложение</a:t>
            </a:r>
            <a:r>
              <a:rPr lang="ru-RU" b="1" baseline="0" dirty="0"/>
              <a:t> 200.05 </a:t>
            </a:r>
            <a:r>
              <a:rPr lang="ru-RU" b="0" baseline="0" dirty="0"/>
              <a:t>автоматически заполняется по итогам года (нарастающим итогом).</a:t>
            </a:r>
          </a:p>
          <a:p>
            <a:pPr marL="0" indent="0" algn="l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DDF-DDC4-4CEF-9204-2AC291A68A6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56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4BEE9-FA2E-2631-BC41-69F76CE46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CEC7566-9FCE-9F90-4D22-742C54A81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0ACE7F5-7990-D564-C572-B8DE829BB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aseline="0" dirty="0"/>
              <a:t>При заполнении </a:t>
            </a:r>
            <a:r>
              <a:rPr lang="ru-RU" b="1" baseline="0" dirty="0"/>
              <a:t>ликвидационной</a:t>
            </a:r>
            <a:r>
              <a:rPr lang="ru-RU" baseline="0" dirty="0"/>
              <a:t> отчетности приложение 200.05 автоматически заполняется </a:t>
            </a:r>
            <a:r>
              <a:rPr lang="ru-RU" b="1" baseline="0" dirty="0"/>
              <a:t>вне зависимости от отчетного квартала</a:t>
            </a:r>
            <a:r>
              <a:rPr lang="ru-RU" baseline="0" dirty="0"/>
              <a:t>, но теперь – </a:t>
            </a:r>
            <a:r>
              <a:rPr lang="ru-RU" b="1" baseline="0" dirty="0"/>
              <a:t>нарастающим итогом с начала года</a:t>
            </a:r>
            <a:r>
              <a:rPr lang="ru-RU" baseline="0" dirty="0"/>
              <a:t>.</a:t>
            </a:r>
          </a:p>
          <a:p>
            <a:pPr algn="l"/>
            <a:br>
              <a:rPr lang="ru-RU" baseline="0" dirty="0"/>
            </a:br>
            <a:r>
              <a:rPr lang="ru-RU" baseline="0" dirty="0"/>
              <a:t>Например, при формировании ликвидационной отчетности за </a:t>
            </a:r>
            <a:r>
              <a:rPr lang="ru-RU" b="1" baseline="0" dirty="0"/>
              <a:t>3 </a:t>
            </a:r>
            <a:r>
              <a:rPr lang="ru-RU" baseline="0" dirty="0"/>
              <a:t>квартал, в приложении 200.05 будут содержаться данные за период </a:t>
            </a:r>
            <a:r>
              <a:rPr lang="ru-RU" b="1" baseline="0" dirty="0"/>
              <a:t>с января по сентябрь</a:t>
            </a:r>
            <a:r>
              <a:rPr lang="ru-RU" baseline="0" dirty="0"/>
              <a:t> отчетного года.</a:t>
            </a:r>
            <a:br>
              <a:rPr lang="ru-RU" baseline="0" dirty="0"/>
            </a:br>
            <a:br>
              <a:rPr lang="ru-RU" baseline="0" dirty="0"/>
            </a:br>
            <a:endParaRPr lang="ru-RU" baseline="0" dirty="0"/>
          </a:p>
          <a:p>
            <a:pPr marL="0" indent="0" algn="l">
              <a:buFontTx/>
              <a:buNone/>
            </a:pPr>
            <a:endParaRPr lang="ru-RU" baseline="0" dirty="0"/>
          </a:p>
          <a:p>
            <a:pPr marL="0" indent="0" algn="l">
              <a:buFontTx/>
              <a:buNone/>
            </a:pPr>
            <a:endParaRPr lang="ru-RU" baseline="0" dirty="0"/>
          </a:p>
          <a:p>
            <a:pPr marL="0" indent="0" algn="l">
              <a:buFontTx/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A6285A-0281-F71C-2FF1-B3048398CE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DDF-DDC4-4CEF-9204-2AC291A68A6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ru-RU" sz="1200" b="0" dirty="0"/>
              <a:t>Поддержка изменений по ИПН согласно ЗРК № 208-VІIІ от 15.07.2025 г. в типовых решениях 1С реализована в следующих</a:t>
            </a:r>
            <a:r>
              <a:rPr lang="ru-RU" sz="1200" b="0" baseline="0" dirty="0"/>
              <a:t> релизах</a:t>
            </a:r>
            <a:r>
              <a:rPr lang="en-US" sz="1200" b="0" dirty="0"/>
              <a:t>:</a:t>
            </a:r>
            <a:r>
              <a:rPr lang="ru-RU" sz="1200" b="0" dirty="0"/>
              <a:t> </a:t>
            </a:r>
            <a:endParaRPr lang="en-US" sz="1200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200" b="1" dirty="0"/>
              <a:t>3.0.67.1 </a:t>
            </a:r>
            <a:r>
              <a:rPr lang="ru-RU" sz="1200" dirty="0"/>
              <a:t>1С</a:t>
            </a:r>
            <a:r>
              <a:rPr lang="en-US" sz="1200" dirty="0"/>
              <a:t>:</a:t>
            </a:r>
            <a:r>
              <a:rPr lang="ru-RU" sz="1200" dirty="0"/>
              <a:t>Бухгалтерия 8 для Казахстана</a:t>
            </a:r>
            <a:r>
              <a:rPr lang="en-US" sz="1200" dirty="0"/>
              <a:t>;</a:t>
            </a:r>
            <a:endParaRPr lang="ru-RU" sz="1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200" b="1" dirty="0"/>
              <a:t>3.1.2.19 </a:t>
            </a:r>
            <a:r>
              <a:rPr lang="ru-RU" sz="1200" dirty="0"/>
              <a:t>1С</a:t>
            </a:r>
            <a:r>
              <a:rPr lang="en-US" sz="1200" dirty="0"/>
              <a:t>:</a:t>
            </a:r>
            <a:r>
              <a:rPr lang="ru-RU" sz="1200" dirty="0"/>
              <a:t>Зарплата и управление персоналом 8 для Казахстана</a:t>
            </a:r>
            <a:r>
              <a:rPr lang="en-US" sz="1200" dirty="0"/>
              <a:t>;</a:t>
            </a:r>
            <a:endParaRPr lang="ru-RU" sz="12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200" b="1" dirty="0"/>
              <a:t>2.4.5.15 </a:t>
            </a:r>
            <a:r>
              <a:rPr lang="ru-RU" sz="1200" dirty="0"/>
              <a:t>1С</a:t>
            </a:r>
            <a:r>
              <a:rPr lang="en-US" sz="1200" dirty="0"/>
              <a:t>:ERP </a:t>
            </a:r>
            <a:r>
              <a:rPr lang="ru-RU" sz="1200" dirty="0"/>
              <a:t>Управление предприятием 2 для Казахстана</a:t>
            </a:r>
            <a:r>
              <a:rPr lang="en-US" sz="1200" dirty="0"/>
              <a:t>;</a:t>
            </a:r>
            <a:endParaRPr lang="ru-RU" sz="1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200" b="1" dirty="0"/>
              <a:t>2.4.5.15 </a:t>
            </a:r>
            <a:r>
              <a:rPr lang="ru-RU" sz="1200" dirty="0"/>
              <a:t>1С</a:t>
            </a:r>
            <a:r>
              <a:rPr lang="en-US" sz="1200" dirty="0"/>
              <a:t>:</a:t>
            </a:r>
            <a:r>
              <a:rPr lang="ru-RU" sz="1200" dirty="0"/>
              <a:t>Комплексная автоматизация для Казахстана.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kk-KZ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DDF-DDC4-4CEF-9204-2AC291A68A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11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r>
              <a:rPr lang="ru-RU" baseline="0" dirty="0"/>
              <a:t>Еще одно изменение, которое произошло в форме – изменение прядка заполнения графы </a:t>
            </a:r>
            <a:r>
              <a:rPr lang="ru-RU" b="1" baseline="0" dirty="0"/>
              <a:t>Прочие вычеты</a:t>
            </a:r>
            <a:r>
              <a:rPr lang="ru-RU" baseline="0" dirty="0"/>
              <a:t>..</a:t>
            </a:r>
          </a:p>
          <a:p>
            <a:pPr marL="0" indent="0" algn="l">
              <a:buFontTx/>
              <a:buNone/>
            </a:pPr>
            <a:endParaRPr lang="ru-RU" baseline="0" dirty="0"/>
          </a:p>
          <a:p>
            <a:pPr marL="0" indent="0" algn="l">
              <a:buFontTx/>
              <a:buNone/>
            </a:pPr>
            <a:r>
              <a:rPr lang="ru-RU" baseline="0" dirty="0"/>
              <a:t>В типовых решениях вид вычета </a:t>
            </a:r>
            <a:r>
              <a:rPr lang="ru-RU" b="1" baseline="0" dirty="0"/>
              <a:t>Предварительная сумма прочих налоговых вычетов</a:t>
            </a:r>
            <a:r>
              <a:rPr lang="ru-RU" baseline="0" dirty="0"/>
              <a:t> теперь отображается </a:t>
            </a:r>
            <a:r>
              <a:rPr lang="ru-RU" b="0" baseline="0" dirty="0"/>
              <a:t>в графе</a:t>
            </a:r>
            <a:r>
              <a:rPr lang="ru-RU" b="1" baseline="0" dirty="0"/>
              <a:t> 200.05.О </a:t>
            </a:r>
            <a:r>
              <a:rPr lang="ru-RU" b="0" baseline="0" dirty="0"/>
              <a:t>с кодом </a:t>
            </a:r>
            <a:r>
              <a:rPr lang="ru-RU" b="1" baseline="0" dirty="0"/>
              <a:t>10 </a:t>
            </a:r>
            <a:r>
              <a:rPr lang="ru-RU" b="0" baseline="0" dirty="0"/>
              <a:t>в соответствии со справочником </a:t>
            </a:r>
            <a:r>
              <a:rPr lang="ru-RU" b="1" baseline="0" dirty="0"/>
              <a:t>Прочих налоговых вычетов</a:t>
            </a:r>
            <a:r>
              <a:rPr lang="ru-RU" b="0" baseline="0" dirty="0"/>
              <a:t>, соответственно  сумма по данному виду вычета включается в графу</a:t>
            </a:r>
            <a:r>
              <a:rPr lang="ru-RU" b="1" baseline="0" dirty="0"/>
              <a:t> 200.05.</a:t>
            </a:r>
            <a:r>
              <a:rPr lang="en-US" b="1" baseline="0" dirty="0"/>
              <a:t>P</a:t>
            </a:r>
            <a:r>
              <a:rPr lang="ru-RU" baseline="0" dirty="0"/>
              <a:t>.</a:t>
            </a:r>
          </a:p>
          <a:p>
            <a:pPr marL="0" indent="0" algn="l">
              <a:buFontTx/>
              <a:buNone/>
            </a:pPr>
            <a:endParaRPr lang="ru-RU" baseline="0" dirty="0"/>
          </a:p>
          <a:p>
            <a:pPr marL="0" indent="0" algn="l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DDF-DDC4-4CEF-9204-2AC291A68A6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5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типовых решениях в регистре сведений </a:t>
            </a:r>
            <a:r>
              <a:rPr lang="ru-RU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Размеры вычетов по ИПН 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обновлении </a:t>
            </a:r>
            <a:r>
              <a:rPr lang="ru-RU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автоматически устанавливаются новые размеры вычета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многодетных семей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</a:t>
            </a:r>
            <a:r>
              <a:rPr lang="ru-RU"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01.01.2025 г.</a:t>
            </a:r>
            <a:r>
              <a: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одного из родителей –</a:t>
            </a:r>
            <a:r>
              <a:rPr lang="ru-RU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23,5 МРП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месяц (ранее составлял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 МРП </a:t>
            </a:r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месяц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 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каждого родителя –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11,75 МРП 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месяц (ранее составлял </a:t>
            </a:r>
            <a:r>
              <a:rPr lang="ru-RU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МРП</a:t>
            </a:r>
            <a:r>
              <a:rPr lang="ru-RU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месяц)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None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Обратите внимание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 после обновления информационной базы необходимо внимательнее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относиться к пересчету документов прошлых периодов, так это может привести к изменению учетных данных.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None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None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DDF-DDC4-4CEF-9204-2AC291A68A6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5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Право на предоставление 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вычета для многодетных семей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1С регистрируется документом </a:t>
            </a:r>
            <a:r>
              <a:rPr lang="ru-RU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Заявление на предоставление вычетов ИПН.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Font typeface="Arial" pitchFamily="34" charset="0"/>
              <a:buNone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None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Обратите</a:t>
            </a:r>
            <a:r>
              <a:rPr lang="ru-RU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внимание!</a:t>
            </a:r>
          </a:p>
          <a:p>
            <a:pPr>
              <a:buFont typeface="Arial" pitchFamily="34" charset="0"/>
              <a:buNone/>
            </a:pPr>
            <a:r>
              <a:rPr lang="ru-RU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Физическому лицу не может быть назначено </a:t>
            </a:r>
            <a:r>
              <a:rPr lang="ru-RU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одновременно оба вида вычета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ru-RU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Вычет для многодетной семьи (для одного из родителей)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Вычет для многодетной семьи (для каждого родителя)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одновременном назначении двух видов вычетов проведение документа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Заявление на предоставление вычета ИПН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блокируется.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DDF-DDC4-4CEF-9204-2AC291A68A6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56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Вычет для многодетных семей в документе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Расчёт удержаний сотрудников организаций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предоставляется по назначенному виду с учётом установленной очередности.</a:t>
            </a:r>
          </a:p>
          <a:p>
            <a:pPr>
              <a:buFont typeface="Arial" pitchFamily="34" charset="0"/>
              <a:buNone/>
            </a:pPr>
            <a:endParaRPr lang="ru-RU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вычет не применен в полном объеме, то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переносится на последующие периоды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dirty="0"/>
            </a:br>
            <a:br>
              <a:rPr lang="ru-RU" dirty="0"/>
            </a:b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DDF-DDC4-4CEF-9204-2AC291A68A6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5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1" dirty="0"/>
              <a:t>Порядок применения </a:t>
            </a:r>
            <a:r>
              <a:rPr lang="ru-RU" dirty="0"/>
              <a:t>прочих вычетов </a:t>
            </a:r>
            <a:r>
              <a:rPr lang="ru-RU" b="1" dirty="0"/>
              <a:t>изменился</a:t>
            </a:r>
            <a:r>
              <a:rPr lang="ru-RU" dirty="0"/>
              <a:t>, теперь </a:t>
            </a:r>
            <a:r>
              <a:rPr lang="ru-RU" b="1" dirty="0"/>
              <a:t>физические</a:t>
            </a:r>
            <a:r>
              <a:rPr lang="ru-RU" b="1" baseline="0" dirty="0"/>
              <a:t> лица</a:t>
            </a:r>
            <a:r>
              <a:rPr lang="ru-RU" b="1" dirty="0"/>
              <a:t> самостоятельно </a:t>
            </a:r>
            <a:r>
              <a:rPr lang="ru-RU" b="0" dirty="0"/>
              <a:t>применяют прочие налоговые вычеты.</a:t>
            </a:r>
            <a:endParaRPr lang="en-US" b="0" dirty="0"/>
          </a:p>
          <a:p>
            <a:pPr algn="l"/>
            <a:endParaRPr lang="ru-RU" b="1" dirty="0"/>
          </a:p>
          <a:p>
            <a:pPr algn="l"/>
            <a:r>
              <a:rPr lang="ru-RU" dirty="0"/>
              <a:t>Налоговый агент </a:t>
            </a:r>
            <a:r>
              <a:rPr lang="ru-RU" b="1" dirty="0"/>
              <a:t>уменьшает доход </a:t>
            </a:r>
            <a:r>
              <a:rPr lang="ru-RU" dirty="0"/>
              <a:t>работника</a:t>
            </a:r>
            <a:r>
              <a:rPr lang="ru-RU" baseline="0" dirty="0"/>
              <a:t> на</a:t>
            </a:r>
            <a:r>
              <a:rPr lang="ru-RU" dirty="0"/>
              <a:t> </a:t>
            </a:r>
            <a:r>
              <a:rPr lang="ru-RU" b="1" dirty="0"/>
              <a:t>предварительную сумму прочих налоговых вычетов</a:t>
            </a:r>
            <a:r>
              <a:rPr lang="ru-RU" b="0" dirty="0"/>
              <a:t>, которую физическое лицо указывает в заявлении на предоставление вычетов</a:t>
            </a:r>
            <a:r>
              <a:rPr lang="ru-RU" dirty="0"/>
              <a:t>.</a:t>
            </a:r>
          </a:p>
          <a:p>
            <a:pPr algn="l"/>
            <a:endParaRPr lang="ru-RU" dirty="0"/>
          </a:p>
          <a:p>
            <a:pPr algn="l"/>
            <a:r>
              <a:rPr lang="ru-RU" dirty="0"/>
              <a:t>В типовых решениях в справочнике </a:t>
            </a:r>
            <a:r>
              <a:rPr lang="ru-RU" b="1" dirty="0"/>
              <a:t>Вычеты ИПН</a:t>
            </a:r>
            <a:r>
              <a:rPr lang="ru-RU" b="0" dirty="0"/>
              <a:t> добавлен новый предопределенный элемент </a:t>
            </a:r>
            <a:r>
              <a:rPr lang="ru-RU" b="1" dirty="0"/>
              <a:t>Предварительная сумма прочих налоговых вычетов</a:t>
            </a:r>
            <a:r>
              <a:rPr lang="ru-RU" b="0" dirty="0"/>
              <a:t>,</a:t>
            </a:r>
            <a:r>
              <a:rPr lang="ru-RU" b="0" baseline="0" dirty="0"/>
              <a:t> установлена очередность его применения.</a:t>
            </a:r>
          </a:p>
          <a:p>
            <a:pPr algn="l"/>
            <a:endParaRPr lang="ru-RU" b="0" baseline="0" dirty="0"/>
          </a:p>
          <a:p>
            <a:pPr algn="l"/>
            <a:r>
              <a:rPr lang="ru-RU" b="0" baseline="0" dirty="0"/>
              <a:t>При обновлении в ранее используемых элементах, относящихся к </a:t>
            </a:r>
            <a:r>
              <a:rPr lang="ru-RU" b="1" baseline="0" dirty="0"/>
              <a:t>Прочим вычетам</a:t>
            </a:r>
            <a:r>
              <a:rPr lang="ru-RU" b="0" baseline="0" dirty="0"/>
              <a:t>, установлен признак </a:t>
            </a:r>
            <a:r>
              <a:rPr lang="ru-RU" b="1" baseline="0" dirty="0"/>
              <a:t>Вид вычета больше не используется, </a:t>
            </a:r>
            <a:r>
              <a:rPr lang="ru-RU" b="0" baseline="0" dirty="0"/>
              <a:t>это означает, что элементы в справочнике сохраняются, но использование их ограничено</a:t>
            </a:r>
            <a:r>
              <a:rPr lang="ru-RU" b="1" baseline="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ранее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2025 году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физических лиц использовались эти элементы справочника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Вычеты ИПН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то после обновления на релиз 3.0.67.1 необходимо переоформить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Заявление на предоставление вычетов ИПН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указав в нем новый предопределенный элемент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Предварительная сумма прочих налоговых вычетов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при этом ежемесячно сложить суммы ранее предоставленных прочих вычетов и указать итоговую сумму.</a:t>
            </a:r>
            <a:endParaRPr lang="ru-RU" b="1" baseline="0" dirty="0"/>
          </a:p>
          <a:p>
            <a:pPr algn="l"/>
            <a:r>
              <a:rPr lang="ru-RU" b="0" baseline="0" dirty="0"/>
              <a:t>Отразить данные элементы в общем списке справочника </a:t>
            </a:r>
            <a:r>
              <a:rPr lang="ru-RU" b="1" baseline="0" dirty="0"/>
              <a:t>Вычеты ИПН</a:t>
            </a:r>
            <a:r>
              <a:rPr lang="ru-RU" b="0" baseline="0" dirty="0"/>
              <a:t> возможно, включив признак </a:t>
            </a:r>
            <a:r>
              <a:rPr lang="ru-RU" b="1" baseline="0" dirty="0"/>
              <a:t>Отображать неиспользуемые виды вычетов.</a:t>
            </a:r>
            <a:endParaRPr lang="en-US" b="1" baseline="0" dirty="0"/>
          </a:p>
          <a:p>
            <a:pPr algn="l"/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Напомним, что в 2025 году к Прочим вычетам относятся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налоговый вычет по добровольным пенсионным взносам;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налоговый вычет на обучение;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налоговый вычет на медицину;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налоговый вычет по вознаграждениям.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DDF-DDC4-4CEF-9204-2AC291A68A6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56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Право на применение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Предварительной суммы прочих налоговых вычетов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иксируется документом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Заявление на предоставление вычетов ИПН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выбором соответствующего предопределенного элемента из справочника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Виды вычетов ИПН.</a:t>
            </a:r>
          </a:p>
          <a:p>
            <a:pPr algn="l"/>
            <a:endParaRPr lang="ru-RU" sz="1200" b="1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 внимание!</a:t>
            </a:r>
          </a:p>
          <a:p>
            <a:pPr algn="l"/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Зарегистрировать заявление по предварительной сумме прочих налоговых вычетов возможно только на период в пределах одного календарного года, поэтому в документе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обязательно к заполнению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поле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Действует по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без заполнения данного поля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 не будет проведен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DDF-DDC4-4CEF-9204-2AC291A68A6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56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со статье 781 НК РК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Налоговый агент вправе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заявлению физического лица применить предварительную сумму прочих вычетов, начиная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любого календарного месяца 2025 года в пределах календарного года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algn="l"/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ежемесячно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указав сумму 23,5 МРП (92 402 тенге) за каждый месяц;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единовременно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указав сумму 282 МРП (1 108 824 тенге), с последующим переносом суммы превышения на последующие периоды.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гиперссылке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Подробнее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табличной части документа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Заявление на предоставление вычетов ИПН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необходимо выполнить настройку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Графика платежей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Порядок применения указывается в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Графике платежей по виду вычета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 внимание!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Пользователь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самостоятельно контролирует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соблюдение общего предела.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этого в форме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Графика платежей по виду расчета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реализован визуальный контроль предела в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282 МРП за календарный год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ru-RU" sz="1200" b="1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DDF-DDC4-4CEF-9204-2AC291A68A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56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Уменьшение налогооблагаемого дохода работника при расчете ИПН на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Предварительную сумму прочих налоговых вычетов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выполняется в документе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Расчет удержаний сотрудников организаций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Предварительная сумма прочих налоговых вычетов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применяется в размере, указанном в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Заявление на предоставление вычетов ИПН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 в очередности, определенной в справочнике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Вычеты ИПН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вычет не применен в полном объеме, то он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переносится на последующие периоды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пределах календарного года.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ru-RU" sz="1200" b="1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7DDF-DDC4-4CEF-9204-2AC291A68A6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5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2BC44-E86E-0405-0F70-3E19491A9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9D2BC6-0A5F-AC5B-604B-0B44D1C45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A52415-8794-6C36-11B0-D9A43779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9C8FA1-62C0-1E02-D3AF-C27B0445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6BBA5-2081-0F9E-AD19-D18F6C62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1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EBEC0-1341-E192-A430-7D6B16ACB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76A343-3B2E-C39B-B7BC-9EE2222DD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756443-16C3-A570-E796-DA830470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0F7AA-BB02-A880-9F71-F7F4A800E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695A9-9D70-6598-D3B8-90D85B0C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5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ECF3E8-A7EB-20D4-D8A3-7753D3B57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23B712-0DDA-4D90-D60C-A9A1769E4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092B0-FA16-9C16-AEED-220515AE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9CF892-973F-DE9D-E9F9-2EE5D18B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D9FDEA-7DA5-EDC8-FF6D-DF71FA45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3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DBF42-899A-05B8-6B4E-ECB049E0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63964-72CA-684F-F520-9D148E367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A1989-FD8F-3772-8F22-BBD6D302A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CAB31-4377-FADF-24A3-5B6596AA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0B8B8-2494-17E3-265C-D7816801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3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883A5-DD39-3C6E-6787-A9C69466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17D984-0786-C1B7-056C-8D31A0E95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BE0898-A918-5D36-C9D8-F651F1B8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6C372-A380-D97E-D2C5-CF95A348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04FE2D-19CD-BE23-C668-D4FC5E0D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6A7CD-4416-B907-DA1D-933C2E10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BE946-6812-B363-9518-69F2263F8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131348-A9F9-C0BF-2D6C-FD8EB31A0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B9ED1E-893E-4853-BAD1-E5F0BBF0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C27815-B7D8-1F44-5847-6315F329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01CA01-9139-C00F-422A-8DC72750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9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C986D-4519-C634-8D94-F96673C1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641505-AB6D-BFFD-103A-779C1F16D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C133C0-EC3A-8513-3EE6-A07EC3596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CBA575-C6E3-5D76-6194-AA47C1B54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12F733-09AB-10A8-5389-0A86BC15A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1A3F2E-9452-95EC-D2A3-D37BC43AA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6348D2-F18C-379D-464E-5A771868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C0E941-EDC5-E0A8-EFF5-4DE332E0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9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BCDA0-0EED-4C69-9F99-8AC56F3F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0853EB-62E8-2F6D-3B8B-D9B9CF24C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C7E8A1-525E-18D0-BFEB-FF9DEF5BE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79BE35-3376-C59E-E2B3-4B3A3A58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0ECD9C-0A3C-22AC-90C1-12E98209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E9156-4079-CF58-C63A-EF0BFECD6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151B90-8984-5F4D-1192-C68AF0C9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6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04C45-998C-81E2-BEA1-D76D796B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A0F677-905A-279E-0016-EF0896CEA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5CA9EB-883F-8D59-044F-B95445C79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D9306F-4F0D-71CD-718F-D8BDE721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9B15CA-28A3-CA12-250D-F40E44D1A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0D0DEB-9FEC-C809-D8F3-049681832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44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EC6FA-58AE-CC24-4A4A-5BA42909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E35E27-F011-077F-63BA-15B60B927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0DD375-BB9C-9F99-72B7-2B34D9C25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F33323-5670-817D-EC20-7B2FB8C8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44B600-E1F5-650E-6209-38117F53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42AC0A-BEEA-58D1-C570-310E9FB0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5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F3A3-A09B-D067-E102-84D4AD10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EDB883-1B2D-B9D7-EDFC-8726F2FBB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F6388-C0EE-30B6-98BB-41C5C1499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212912-6611-23D2-B819-8ACD3072E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505AA-F15E-308C-61E1-06DB0F44A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46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2891481"/>
            <a:ext cx="5486400" cy="1943935"/>
          </a:xfrm>
        </p:spPr>
        <p:txBody>
          <a:bodyPr anchor="t">
            <a:noAutofit/>
          </a:bodyPr>
          <a:lstStyle/>
          <a:p>
            <a:pPr algn="l"/>
            <a:r>
              <a:rPr lang="ru-RU" sz="3200" b="1" dirty="0"/>
              <a:t>Поддержка изменений законодательства в 1С:</a:t>
            </a:r>
            <a:r>
              <a:rPr lang="ru-RU" sz="3200" dirty="0"/>
              <a:t> изменения в налоговых вычетах по ИПН и подготовка к сдаче приложения 200.05 по итогам года</a:t>
            </a:r>
            <a:endParaRPr lang="ru-RU" sz="3200" dirty="0">
              <a:latin typeface="Futura PT Medium" panose="020B0602020204020303" pitchFamily="34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E99FC3-E736-62D7-5A4D-2B4CC983E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708822"/>
            <a:ext cx="5648960" cy="35422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/>
              <a:t>Ф.И.О. докладчика</a:t>
            </a:r>
          </a:p>
        </p:txBody>
      </p:sp>
    </p:spTree>
    <p:extLst>
      <p:ext uri="{BB962C8B-B14F-4D97-AF65-F5344CB8AC3E}">
        <p14:creationId xmlns:p14="http://schemas.microsoft.com/office/powerpoint/2010/main" val="3889003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Предварительная сумма прочих вычетов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64" y="1427436"/>
            <a:ext cx="7706814" cy="4692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03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Вычет СО по договорам ГПХ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1244600"/>
            <a:ext cx="7880350" cy="4373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982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Вычет СО по договорам ГПХ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28" y="891914"/>
            <a:ext cx="9179520" cy="544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374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Вычет СО по договорам ГПХ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0" y="892175"/>
            <a:ext cx="10970907" cy="5399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297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Вычет СО по договорам ГПХ в </a:t>
            </a:r>
            <a:r>
              <a:rPr lang="en-US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1</a:t>
            </a:r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С</a:t>
            </a:r>
            <a:r>
              <a:rPr lang="en-US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:</a:t>
            </a:r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ЗУП, </a:t>
            </a:r>
            <a:r>
              <a:rPr lang="en-US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1</a:t>
            </a:r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С</a:t>
            </a:r>
            <a:r>
              <a:rPr lang="en-US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:</a:t>
            </a:r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КА, </a:t>
            </a:r>
            <a:r>
              <a:rPr lang="en-US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1</a:t>
            </a:r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С</a:t>
            </a:r>
            <a:r>
              <a:rPr lang="en-US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:ERP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084230"/>
              </p:ext>
            </p:extLst>
          </p:nvPr>
        </p:nvGraphicFramePr>
        <p:xfrm>
          <a:off x="695326" y="1495947"/>
          <a:ext cx="11301602" cy="5008245"/>
        </p:xfrm>
        <a:graphic>
          <a:graphicData uri="http://schemas.openxmlformats.org/drawingml/2006/table">
            <a:tbl>
              <a:tblPr/>
              <a:tblGrid>
                <a:gridCol w="1298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2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Вариант расчета СО по ГПХ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 версии 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3.1.2.14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до 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3.1.2.19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Начиная с версии 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3.1.2.19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9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 счет физического лица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 основной,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для применения необходимо было подключить расширение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РасчетСОПоГПХ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ЗаСчетГПХ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.cfe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в «1С:Зарплата и управление персоналом 8 для Казахстана», аналогичное расширение подключалось из состава поставки «1С:Бухгалтерия 8 для Казахстана»   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Основной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встроен в конфигурацию.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Если ранее было подключено расширение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РасчетСОПоГПХ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ЗаСчетГПХ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.cfe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его необходимо отключить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 счет налогового агента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Основной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встроен в конфигурацию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 основной,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для применения необходимо подключить внешнее расширение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РасчетСОПоГПХ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ЗаСчетНалоговогоАгента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.cfe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в «1С:Зарплата и управление персоналом 8 для Казахстана», в «1С:Бухгалтерии 8 для Казахстана» подключение расширения не требуется.  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Поддержка метода в типовых решениях выполняется до конца 2025 года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63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Заявление о </a:t>
            </a:r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применении налоговых вычетов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68" y="1126032"/>
            <a:ext cx="6945032" cy="5107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57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Справка о расчетах с физическим лицом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80" y="1397635"/>
            <a:ext cx="6481373" cy="5003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304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Medium" panose="020B0602020204020303" pitchFamily="34" charset="-52"/>
                <a:ea typeface="Yu Gothic UI Semibold" panose="020B0700000000000000" pitchFamily="34" charset="-128"/>
              </a:rPr>
              <a:t>Подготовка к сдаче 200.05 по итогам года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89" y="1866075"/>
            <a:ext cx="10686222" cy="3967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033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Medium" panose="020B0602020204020303" pitchFamily="34" charset="-52"/>
                <a:ea typeface="Yu Gothic UI Semibold" panose="020B0700000000000000" pitchFamily="34" charset="-128"/>
              </a:rPr>
              <a:t>Подготовка к сдаче 200.05 по итогам года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30" y="934062"/>
            <a:ext cx="9267582" cy="5368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867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Medium" panose="020B0602020204020303" pitchFamily="34" charset="-52"/>
                <a:ea typeface="Yu Gothic UI Semibold" panose="020B0700000000000000" pitchFamily="34" charset="-128"/>
              </a:rPr>
              <a:t>Подготовка к сдаче 200.05 по итогам года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CD44C8-1D8B-5D61-F8E7-95DBCB98E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49" y="2261316"/>
            <a:ext cx="8306205" cy="3077598"/>
          </a:xfrm>
          <a:prstGeom prst="rect">
            <a:avLst/>
          </a:prstGeom>
          <a:ln>
            <a:solidFill>
              <a:srgbClr val="363633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35138A-9E92-64EC-9293-18C8A7707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643" y="880794"/>
            <a:ext cx="6494688" cy="1065082"/>
          </a:xfrm>
          <a:prstGeom prst="rect">
            <a:avLst/>
          </a:prstGeom>
          <a:ln>
            <a:solidFill>
              <a:srgbClr val="363633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3D46A8-DCFE-FC7E-E89F-CA45D43D5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9298" y="2261316"/>
            <a:ext cx="4744065" cy="4014733"/>
          </a:xfrm>
          <a:prstGeom prst="rect">
            <a:avLst/>
          </a:prstGeom>
          <a:ln>
            <a:solidFill>
              <a:srgbClr val="363633"/>
            </a:solidFill>
          </a:ln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3B0FF43-C28B-B328-7D4A-08ADC0544B6C}"/>
              </a:ext>
            </a:extLst>
          </p:cNvPr>
          <p:cNvSpPr/>
          <p:nvPr/>
        </p:nvSpPr>
        <p:spPr>
          <a:xfrm>
            <a:off x="5678129" y="1297858"/>
            <a:ext cx="3672348" cy="5161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F34648C-72A4-2D37-00C3-8DB314E8A789}"/>
              </a:ext>
            </a:extLst>
          </p:cNvPr>
          <p:cNvSpPr/>
          <p:nvPr/>
        </p:nvSpPr>
        <p:spPr>
          <a:xfrm>
            <a:off x="11076039" y="5461012"/>
            <a:ext cx="604684" cy="5161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4">
            <a:extLst>
              <a:ext uri="{FF2B5EF4-FFF2-40B4-BE49-F238E27FC236}">
                <a16:creationId xmlns:a16="http://schemas.microsoft.com/office/drawing/2014/main" id="{3E5D3D7F-A271-DB17-8B13-401E2F341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337" y="1008139"/>
            <a:ext cx="2455366" cy="4662616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/>
              <a:t>В 1, 2 и 3 квартале</a:t>
            </a:r>
            <a:endParaRPr lang="kk-KZ" sz="3000" b="1" dirty="0"/>
          </a:p>
          <a:p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65699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ЗРК № 208-</a:t>
            </a:r>
            <a:r>
              <a:rPr lang="en-US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VIII</a:t>
            </a:r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 от 15.07.2025 г.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777"/>
            <a:ext cx="10356133" cy="503732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b="1" dirty="0"/>
              <a:t>Изменения, касающиеся расчета ИПН</a:t>
            </a:r>
            <a:r>
              <a:rPr lang="en-US" sz="9600" b="1" dirty="0"/>
              <a:t>:</a:t>
            </a:r>
            <a:endParaRPr lang="ru-RU" sz="9600" b="1" dirty="0"/>
          </a:p>
          <a:p>
            <a:pPr algn="l"/>
            <a:endParaRPr lang="ru-RU" sz="96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9600" dirty="0"/>
              <a:t>добавлен </a:t>
            </a:r>
            <a:r>
              <a:rPr lang="ru-RU" sz="9600" b="1" dirty="0"/>
              <a:t>новый</a:t>
            </a:r>
            <a:r>
              <a:rPr lang="ru-RU" sz="9600" dirty="0"/>
              <a:t> налоговый вычет СО по договорам ГПХ; </a:t>
            </a:r>
          </a:p>
          <a:p>
            <a:pPr algn="l"/>
            <a:endParaRPr lang="ru-RU" sz="9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9600" dirty="0"/>
              <a:t>изменены </a:t>
            </a:r>
            <a:r>
              <a:rPr lang="ru-RU" sz="9600" b="1" dirty="0"/>
              <a:t>размеры</a:t>
            </a:r>
            <a:r>
              <a:rPr lang="ru-RU" sz="9600" dirty="0"/>
              <a:t> вычета для многодетных семей; </a:t>
            </a:r>
          </a:p>
          <a:p>
            <a:pPr algn="l"/>
            <a:endParaRPr lang="ru-RU" sz="9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9600" dirty="0"/>
              <a:t>уточнен </a:t>
            </a:r>
            <a:r>
              <a:rPr lang="ru-RU" sz="9600" b="1" dirty="0"/>
              <a:t>порядок применения</a:t>
            </a:r>
            <a:r>
              <a:rPr lang="ru-RU" sz="9600" dirty="0"/>
              <a:t> предварительной суммы прочих вычетов;</a:t>
            </a:r>
            <a:endParaRPr lang="en-US" sz="9600" dirty="0"/>
          </a:p>
          <a:p>
            <a:pPr algn="l"/>
            <a:endParaRPr lang="en-US" sz="9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9600" b="1" dirty="0"/>
              <a:t>исключено требование</a:t>
            </a:r>
            <a:r>
              <a:rPr lang="ru-RU" sz="9600" dirty="0"/>
              <a:t> о предоставлении </a:t>
            </a:r>
            <a:r>
              <a:rPr lang="ru-RU" sz="9600" b="1" dirty="0"/>
              <a:t>утвержденной формы </a:t>
            </a:r>
            <a:r>
              <a:rPr lang="ru-RU" sz="9600" dirty="0"/>
              <a:t>Заявления ФЛ о применении налоговых вычетов и Справки о расчетах с ФЛ (статья 343 НК РК).</a:t>
            </a:r>
          </a:p>
          <a:p>
            <a:pPr algn="l"/>
            <a:endParaRPr lang="kk-KZ" sz="9600" dirty="0"/>
          </a:p>
          <a:p>
            <a:endParaRPr lang="kk-KZ" sz="9600" b="1" dirty="0"/>
          </a:p>
          <a:p>
            <a:r>
              <a:rPr lang="kk-KZ" sz="9600" b="1" dirty="0"/>
              <a:t>Изменения вступили в силу </a:t>
            </a:r>
            <a:r>
              <a:rPr lang="en-US" sz="9600" b="1" dirty="0"/>
              <a:t>c </a:t>
            </a:r>
            <a:r>
              <a:rPr lang="kk-KZ" sz="9600" b="1" dirty="0"/>
              <a:t>01.01.2025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693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2C68C-26C0-D959-EA7F-113F7EFED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5312152-52A1-B91C-421C-C3E0B91A0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069738"/>
            <a:ext cx="11282160" cy="2163049"/>
          </a:xfrm>
          <a:prstGeom prst="rect">
            <a:avLst/>
          </a:prstGeom>
          <a:ln>
            <a:solidFill>
              <a:srgbClr val="363633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BB4FFF-69EC-9404-29FC-8A686FFB4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703" y="901122"/>
            <a:ext cx="6717791" cy="991731"/>
          </a:xfrm>
          <a:prstGeom prst="rect">
            <a:avLst/>
          </a:prstGeom>
          <a:ln>
            <a:solidFill>
              <a:srgbClr val="363633"/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E64A2-6532-DE88-3279-3144330F4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Medium" panose="020B0602020204020303" pitchFamily="34" charset="-52"/>
                <a:ea typeface="Yu Gothic UI Semibold" panose="020B0700000000000000" pitchFamily="34" charset="-128"/>
              </a:rPr>
              <a:t>Подготовка к сдаче 200.05 по итогам года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F8ADA42-D987-3C2A-4C7C-4A84C9404244}"/>
              </a:ext>
            </a:extLst>
          </p:cNvPr>
          <p:cNvSpPr/>
          <p:nvPr/>
        </p:nvSpPr>
        <p:spPr>
          <a:xfrm>
            <a:off x="5788982" y="1241745"/>
            <a:ext cx="3826966" cy="5161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4">
            <a:extLst>
              <a:ext uri="{FF2B5EF4-FFF2-40B4-BE49-F238E27FC236}">
                <a16:creationId xmlns:a16="http://schemas.microsoft.com/office/drawing/2014/main" id="{CB3B56FA-EEEE-5618-4385-F7D5D2C9A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337" y="1008139"/>
            <a:ext cx="2455366" cy="884714"/>
          </a:xfrm>
        </p:spPr>
        <p:txBody>
          <a:bodyPr>
            <a:normAutofit lnSpcReduction="10000"/>
          </a:bodyPr>
          <a:lstStyle/>
          <a:p>
            <a:r>
              <a:rPr lang="ru-RU" sz="3000" b="1" dirty="0"/>
              <a:t>В любом квартале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B92F806-06F7-096E-4F1B-514A32B1D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591254"/>
            <a:ext cx="5566723" cy="2941929"/>
          </a:xfrm>
          <a:prstGeom prst="rect">
            <a:avLst/>
          </a:prstGeom>
          <a:ln>
            <a:solidFill>
              <a:srgbClr val="363633"/>
            </a:solidFill>
          </a:ln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9A79FEC-E0C4-DA5A-81D9-9EF25E209034}"/>
              </a:ext>
            </a:extLst>
          </p:cNvPr>
          <p:cNvCxnSpPr>
            <a:cxnSpLocks/>
          </p:cNvCxnSpPr>
          <p:nvPr/>
        </p:nvCxnSpPr>
        <p:spPr>
          <a:xfrm>
            <a:off x="5788982" y="4085303"/>
            <a:ext cx="1393483" cy="13863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EF17CDC-0167-2402-BA77-0767AD85CCB4}"/>
              </a:ext>
            </a:extLst>
          </p:cNvPr>
          <p:cNvSpPr/>
          <p:nvPr/>
        </p:nvSpPr>
        <p:spPr>
          <a:xfrm>
            <a:off x="7899660" y="4232787"/>
            <a:ext cx="2217734" cy="3392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9CD3E1D3-8C27-5200-F01A-E6AA9D977C91}"/>
              </a:ext>
            </a:extLst>
          </p:cNvPr>
          <p:cNvCxnSpPr>
            <a:cxnSpLocks/>
          </p:cNvCxnSpPr>
          <p:nvPr/>
        </p:nvCxnSpPr>
        <p:spPr>
          <a:xfrm flipH="1">
            <a:off x="10117394" y="3151262"/>
            <a:ext cx="737419" cy="1052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282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Medium" panose="020B0602020204020303" pitchFamily="34" charset="-52"/>
                <a:ea typeface="Yu Gothic UI Semibold" panose="020B0700000000000000" pitchFamily="34" charset="-128"/>
              </a:rPr>
              <a:t>Подготовка к сдаче 200.05 по итогам года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27" y="958646"/>
            <a:ext cx="8210562" cy="54244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474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3627361"/>
            <a:ext cx="5518663" cy="738162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effectLst/>
                <a:latin typeface="Futura PT Medium" panose="020B0602020204020303" pitchFamily="34" charset="-52"/>
              </a:rPr>
              <a:t>Спасибо за внимание!</a:t>
            </a:r>
            <a:endParaRPr lang="ru-RU" sz="4000" dirty="0">
              <a:latin typeface="Futura PT Medium" panose="020B0602020204020303" pitchFamily="34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E99FC3-E736-62D7-5A4D-2B4CC983E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040" y="4614761"/>
            <a:ext cx="5648960" cy="547175"/>
          </a:xfrm>
        </p:spPr>
        <p:txBody>
          <a:bodyPr/>
          <a:lstStyle/>
          <a:p>
            <a:pPr algn="l"/>
            <a:r>
              <a:rPr lang="ru-RU" dirty="0"/>
              <a:t>Имя, компания, 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92477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711698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ЗРК № 208-</a:t>
            </a:r>
            <a:r>
              <a:rPr lang="en-US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VIII</a:t>
            </a:r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 – поддержка в 1С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1367481"/>
            <a:ext cx="10356133" cy="4662616"/>
          </a:xfrm>
        </p:spPr>
        <p:txBody>
          <a:bodyPr>
            <a:normAutofit fontScale="3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9600" dirty="0"/>
              <a:t>«1С</a:t>
            </a:r>
            <a:r>
              <a:rPr lang="en-US" sz="9600" dirty="0"/>
              <a:t>:</a:t>
            </a:r>
            <a:r>
              <a:rPr lang="ru-RU" sz="9600" dirty="0"/>
              <a:t>Бухгалтерия 8 для Казахстана» – начиная с  релиза </a:t>
            </a:r>
            <a:r>
              <a:rPr lang="ru-RU" sz="9600" b="1" dirty="0"/>
              <a:t>3.0.67.1</a:t>
            </a:r>
            <a:endParaRPr lang="ru-RU" sz="9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9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9600" dirty="0"/>
              <a:t>«1С</a:t>
            </a:r>
            <a:r>
              <a:rPr lang="en-US" sz="9600" dirty="0"/>
              <a:t>:</a:t>
            </a:r>
            <a:r>
              <a:rPr lang="ru-RU" sz="9600" dirty="0"/>
              <a:t>Зарплата и управление персоналом 8 для Казахстана» – начиная с релиза </a:t>
            </a:r>
            <a:r>
              <a:rPr lang="ru-RU" sz="9600" b="1" dirty="0"/>
              <a:t>3.1.2.19</a:t>
            </a:r>
            <a:endParaRPr lang="ru-RU" sz="9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96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9600" dirty="0"/>
              <a:t>«1С</a:t>
            </a:r>
            <a:r>
              <a:rPr lang="en-US" sz="9600" dirty="0"/>
              <a:t>:ERP </a:t>
            </a:r>
            <a:r>
              <a:rPr lang="ru-RU" sz="9600" dirty="0"/>
              <a:t>Управление предприятием 2 для Казахстана»</a:t>
            </a:r>
            <a:r>
              <a:rPr lang="en-US" sz="9600" dirty="0"/>
              <a:t> – </a:t>
            </a:r>
            <a:r>
              <a:rPr lang="ru-RU" sz="9600" dirty="0"/>
              <a:t>начиная с релиза </a:t>
            </a:r>
            <a:r>
              <a:rPr lang="ru-RU" sz="9600" b="1" dirty="0"/>
              <a:t>2.4.5.15</a:t>
            </a:r>
            <a:endParaRPr lang="ru-RU" sz="9600" dirty="0"/>
          </a:p>
          <a:p>
            <a:pPr algn="l"/>
            <a:endParaRPr lang="ru-RU" sz="9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9600" dirty="0"/>
              <a:t>«1С</a:t>
            </a:r>
            <a:r>
              <a:rPr lang="en-US" sz="9600" dirty="0"/>
              <a:t>:</a:t>
            </a:r>
            <a:r>
              <a:rPr lang="ru-RU" sz="9600" dirty="0"/>
              <a:t>Комплексная автоматизация для Казахстана»</a:t>
            </a:r>
            <a:r>
              <a:rPr lang="en-US" sz="9600" dirty="0"/>
              <a:t> – </a:t>
            </a:r>
            <a:r>
              <a:rPr lang="ru-RU" sz="9600" dirty="0"/>
              <a:t>начиная с релиза </a:t>
            </a:r>
            <a:r>
              <a:rPr lang="ru-RU" sz="9600" b="1" dirty="0"/>
              <a:t>2.4.5.15</a:t>
            </a:r>
            <a:endParaRPr lang="ru-RU" sz="9600" dirty="0"/>
          </a:p>
          <a:p>
            <a:pPr algn="l"/>
            <a:endParaRPr lang="kk-KZ" sz="9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9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Вычеты для многодетных семей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02" y="834482"/>
            <a:ext cx="9144907" cy="5545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68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Вычеты для многодетных семей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95" y="782546"/>
            <a:ext cx="10778949" cy="551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66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Вычеты для многодетных семей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85" y="916341"/>
            <a:ext cx="8322203" cy="53697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62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Предварительная сумма прочих вычетов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64" y="1574978"/>
            <a:ext cx="7596706" cy="4453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6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Предварительная сумма прочих вычетов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935" y="1409065"/>
            <a:ext cx="8185785" cy="48750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44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Предварительная сумма прочих вычетов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2" y="1816100"/>
            <a:ext cx="11349037" cy="3230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588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D11B41E744F344EA9D0AEB9E748A983" ma:contentTypeVersion="4" ma:contentTypeDescription="Создание документа." ma:contentTypeScope="" ma:versionID="f9f971c15ef892152977a7454d5785b3">
  <xsd:schema xmlns:xsd="http://www.w3.org/2001/XMLSchema" xmlns:xs="http://www.w3.org/2001/XMLSchema" xmlns:p="http://schemas.microsoft.com/office/2006/metadata/properties" xmlns:ns3="e6cce753-a48a-4c95-b009-ee9c31968b02" targetNamespace="http://schemas.microsoft.com/office/2006/metadata/properties" ma:root="true" ma:fieldsID="d0e1150edc09d8c7bac7856845366af9" ns3:_="">
    <xsd:import namespace="e6cce753-a48a-4c95-b009-ee9c31968b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ce753-a48a-4c95-b009-ee9c31968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41474B-D481-45B3-98FA-63118C32E1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ACC323-D2ED-4952-891E-B9DB66F540D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6cce753-a48a-4c95-b009-ee9c31968b02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381E6D-18D8-4069-B1B0-9BCF52EE26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cce753-a48a-4c95-b009-ee9c31968b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5612</TotalTime>
  <Words>2312</Words>
  <Application>Microsoft Office PowerPoint</Application>
  <PresentationFormat>Широкоэкранный</PresentationFormat>
  <Paragraphs>255</Paragraphs>
  <Slides>22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Futura PT Demi</vt:lpstr>
      <vt:lpstr>Futura PT Medium</vt:lpstr>
      <vt:lpstr>Open Sans</vt:lpstr>
      <vt:lpstr>Тема Office</vt:lpstr>
      <vt:lpstr>Поддержка изменений законодательства в 1С: изменения в налоговых вычетах по ИПН и подготовка к сдаче приложения 200.05 по итогам года</vt:lpstr>
      <vt:lpstr>ЗРК № 208-VIII от 15.07.2025 г.</vt:lpstr>
      <vt:lpstr>ЗРК № 208-VIII – поддержка в 1С</vt:lpstr>
      <vt:lpstr>Вычеты для многодетных семей</vt:lpstr>
      <vt:lpstr>Вычеты для многодетных семей</vt:lpstr>
      <vt:lpstr>Вычеты для многодетных семей</vt:lpstr>
      <vt:lpstr>Предварительная сумма прочих вычетов</vt:lpstr>
      <vt:lpstr>Предварительная сумма прочих вычетов</vt:lpstr>
      <vt:lpstr>Предварительная сумма прочих вычетов</vt:lpstr>
      <vt:lpstr>Предварительная сумма прочих вычетов</vt:lpstr>
      <vt:lpstr>Вычет СО по договорам ГПХ</vt:lpstr>
      <vt:lpstr>Вычет СО по договорам ГПХ</vt:lpstr>
      <vt:lpstr>Вычет СО по договорам ГПХ</vt:lpstr>
      <vt:lpstr>Вычет СО по договорам ГПХ в 1С:ЗУП, 1С:КА, 1С:ERP</vt:lpstr>
      <vt:lpstr>Заявление о применении налоговых вычетов</vt:lpstr>
      <vt:lpstr>Справка о расчетах с физическим лицом</vt:lpstr>
      <vt:lpstr>Подготовка к сдаче 200.05 по итогам года</vt:lpstr>
      <vt:lpstr>Подготовка к сдаче 200.05 по итогам года</vt:lpstr>
      <vt:lpstr>Подготовка к сдаче 200.05 по итогам года</vt:lpstr>
      <vt:lpstr>Подготовка к сдаче 200.05 по итогам года</vt:lpstr>
      <vt:lpstr>Подготовка к сдаче 200.05 по итогам года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 учете индивидуального предпринимателя в связи с вводом  в действие Социального кодекса РК</dc:title>
  <dc:creator>Виктория Бендиг</dc:creator>
  <cp:lastModifiedBy>Олеся Михеева</cp:lastModifiedBy>
  <cp:revision>108</cp:revision>
  <dcterms:created xsi:type="dcterms:W3CDTF">2023-08-25T10:02:24Z</dcterms:created>
  <dcterms:modified xsi:type="dcterms:W3CDTF">2025-09-16T11:05:25Z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0x0101007D11B41E744F344EA9D0AEB9E748A983</vt:lpwstr>
  </property>
</Properties>
</file>