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5"/>
  </p:notesMasterIdLst>
  <p:sldIdLst>
    <p:sldId id="256" r:id="rId5"/>
    <p:sldId id="257" r:id="rId6"/>
    <p:sldId id="264" r:id="rId7"/>
    <p:sldId id="261" r:id="rId8"/>
    <p:sldId id="265" r:id="rId9"/>
    <p:sldId id="266" r:id="rId10"/>
    <p:sldId id="267" r:id="rId11"/>
    <p:sldId id="268" r:id="rId12"/>
    <p:sldId id="269" r:id="rId13"/>
    <p:sldId id="275" r:id="rId14"/>
    <p:sldId id="274" r:id="rId15"/>
    <p:sldId id="276" r:id="rId16"/>
    <p:sldId id="288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63" r:id="rId25"/>
    <p:sldId id="270" r:id="rId26"/>
    <p:sldId id="271" r:id="rId27"/>
    <p:sldId id="272" r:id="rId28"/>
    <p:sldId id="273" r:id="rId29"/>
    <p:sldId id="284" r:id="rId30"/>
    <p:sldId id="285" r:id="rId31"/>
    <p:sldId id="286" r:id="rId32"/>
    <p:sldId id="287" r:id="rId33"/>
    <p:sldId id="260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38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3158" autoAdjust="0"/>
  </p:normalViewPr>
  <p:slideViewPr>
    <p:cSldViewPr snapToGrid="0" showGuides="1">
      <p:cViewPr varScale="1">
        <p:scale>
          <a:sx n="58" d="100"/>
          <a:sy n="58" d="100"/>
        </p:scale>
        <p:origin x="1182" y="66"/>
      </p:cViewPr>
      <p:guideLst>
        <p:guide pos="438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AED1C8-F024-444E-B01F-049DDE237C72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C76C6-ADA9-4520-85E4-C4BE079F36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489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2026 году изменяются предельные значения оборотов для постановки на регистрационный учет по НДС.</a:t>
            </a:r>
            <a:br>
              <a:rPr lang="ru-RU" dirty="0"/>
            </a:br>
            <a:r>
              <a:rPr lang="ru-RU" dirty="0"/>
              <a:t>В этой связи у некоторых предприятий, которые не являлись плательщиками НДС, может возникнуть необходимость постановки на учет по НДС. При постановке на регистрационный учет по НДС у налогоплательщика есть право принять в зачет НДС по остаткам активов, в случае если такие активы приобретались с НДС и есть документ, подтверждающий приобретение с НДС.</a:t>
            </a:r>
          </a:p>
          <a:p>
            <a:endParaRPr lang="ru-RU" dirty="0"/>
          </a:p>
          <a:p>
            <a:r>
              <a:rPr lang="ru-RU" dirty="0"/>
              <a:t>Для этого в учетной системе реализован специальный </a:t>
            </a:r>
            <a:r>
              <a:rPr lang="ru-RU" b="1" dirty="0"/>
              <a:t>Помощник постановки на учет по НДС.</a:t>
            </a:r>
          </a:p>
          <a:p>
            <a:endParaRPr lang="ru-RU" b="1" dirty="0"/>
          </a:p>
          <a:p>
            <a:r>
              <a:rPr lang="ru-RU" dirty="0"/>
              <a:t>Им можно воспользоваться непосредственно в форме настройки </a:t>
            </a:r>
            <a:r>
              <a:rPr lang="ru-RU" b="1" dirty="0"/>
              <a:t>Учетной политики (налоговый учет)</a:t>
            </a:r>
            <a:r>
              <a:rPr lang="ru-RU" dirty="0"/>
              <a:t> или открыть самостоятельно в разделе </a:t>
            </a:r>
            <a:r>
              <a:rPr lang="ru-RU" b="1" dirty="0"/>
              <a:t>Предприятие – Сервис – Помощник постановки на учет по НДС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643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A232F2-A1F6-353C-2124-0007AA0DCB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5C66F7D-B82E-B03E-FA5F-2F085EF2C8C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98A2ADF-AB36-6FB5-C5A5-CA0D7B1978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Новый метод «по средней за месяц» отличается тем, что оценка себестоимости товара будет «усредненной» и одинаковой для всех операций выбытия в месяце.</a:t>
            </a:r>
          </a:p>
          <a:p>
            <a:endParaRPr lang="ru-RU" b="0" dirty="0"/>
          </a:p>
          <a:p>
            <a:r>
              <a:rPr lang="ru-RU" b="1" i="1" dirty="0"/>
              <a:t>Внимание! Слайд содержит анимацию!</a:t>
            </a:r>
          </a:p>
          <a:p>
            <a:r>
              <a:rPr lang="ru-RU" b="0" dirty="0"/>
              <a:t>Чтобы увидеть ключевые отличия методов рассмотрим расчет себестоимости обоими методами на примере.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0" dirty="0"/>
              <a:t>Для сравнения  отразим одинаковые операции на двух разных счетах: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/>
              <a:t>на счете 1310  с методом оценки «по средней на момент выбытия»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/>
              <a:t>на счете 1330 с методом оценки «по средней за месяц».</a:t>
            </a:r>
          </a:p>
          <a:p>
            <a:endParaRPr lang="ru-RU" b="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ru-RU" b="0" dirty="0"/>
              <a:t>Предположим что товар поступал двумя партиями: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0" dirty="0"/>
              <a:t>Первое поступление – 10 единиц по 100 тенге на общую сумму 1 тыс.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/>
              <a:t>Второе поступление – 10 единиц по 200 тенге на общую сумму 2 тыс.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ru-RU" b="0" dirty="0"/>
            </a:br>
            <a:r>
              <a:rPr lang="ru-RU" b="0" dirty="0"/>
              <a:t>В течение месяца дважды выполнялась реализация товара: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/>
              <a:t>5 единиц было реализовано до поступления второй партии с новой ценой.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b="0" dirty="0"/>
              <a:t>и еще 5 – после поступления новой партии.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dirty="0"/>
              <a:t>В таких условия, по методу скользящей средней, себестоимость каждой выбывающей партии будет иметь собственную оценку и рассчитываться по состоянию на момент выбытия. В нашем примере себестоимость первой выбывающей партии  составит  100 тенге за единицу. Второй – 166,66 тенге за единицу. В результате общий оборот за месяц будет зависеть от того когда происходило выбытие. В нашем примере общий оборот для 10 выбывших единиц на счете 1310 составил  1333,33 тенге.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b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dirty="0"/>
              <a:t>А для метода «По средней за месяц», себестоимость товара в течение месяца будет усредненной и одинаковой. В нашем примере видим, что средняя за месяц равна 150 тенге. И обороты по счету 1330, для которого установлен этот метод оценки запасов составили 1500 тенге, хотя 5 единиц выбыли до изменения закупочных цен, а 5 единиц – после.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b="0" dirty="0"/>
              <a:t>В этом и заключается различие методов. </a:t>
            </a:r>
            <a:br>
              <a:rPr lang="ru-RU" b="0" dirty="0"/>
            </a:br>
            <a:br>
              <a:rPr lang="ru-RU" b="0" dirty="0"/>
            </a:br>
            <a:r>
              <a:rPr lang="ru-RU" b="0" dirty="0"/>
              <a:t>Забегая вперед отметим, что «усреднение» себестоимости происходит не в каждой выбывающей партии, а в целом по итогам месяца. Т.е. в течение метода оценка выполняется стандартно по методу «скользящей средневзвешенной», а в конце месяца документов </a:t>
            </a:r>
            <a:r>
              <a:rPr lang="ru-RU" b="1" dirty="0"/>
              <a:t>Закрытие месяца</a:t>
            </a:r>
            <a:r>
              <a:rPr lang="ru-RU" b="0" dirty="0"/>
              <a:t> выполняется расчет средней себестоимости по итогам месяца и корректировка результатов списания ТМЗ.</a:t>
            </a:r>
          </a:p>
          <a:p>
            <a:pPr marL="0" indent="0">
              <a:buNone/>
            </a:pPr>
            <a:endParaRPr lang="ru-RU" b="0" dirty="0"/>
          </a:p>
          <a:p>
            <a:pPr marL="0" indent="0">
              <a:buNone/>
            </a:pPr>
            <a:br>
              <a:rPr lang="ru-RU" b="0" dirty="0"/>
            </a:br>
            <a:endParaRPr lang="ru-RU" b="0" dirty="0"/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A3B3F4-38A1-BDF4-F3CC-BFF1FEAB90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070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F9A3B-824D-A8E6-10C0-D27A41E763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03B847B-4FA1-CB44-84FB-7E6B5C948F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63E3723-04AF-C183-C68C-D8BFDAD764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(*)</a:t>
            </a:r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63FD89-EB28-D8C7-BD05-490C84656E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3493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AFC389-8786-1B1F-6E1C-1B68B40C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41ED74E-B45A-EE3D-44B7-DDC8C358BE6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D20D77D-21D2-FE4D-5D96-F76A7454CE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Корректировка стоимости списания товаров, в том числе, по итогам месяца для метода «по средней за месяц», теперь выполняется документом </a:t>
            </a:r>
            <a:r>
              <a:rPr lang="ru-RU" b="1" dirty="0"/>
              <a:t>Закрытие месяца.</a:t>
            </a:r>
          </a:p>
          <a:p>
            <a:r>
              <a:rPr lang="ru-RU" b="0" dirty="0"/>
              <a:t>Отдельный документ </a:t>
            </a:r>
            <a:r>
              <a:rPr lang="ru-RU" b="1" dirty="0"/>
              <a:t>Корректировка стоимости списания товаров, </a:t>
            </a:r>
            <a:r>
              <a:rPr lang="ru-RU" b="0" dirty="0"/>
              <a:t>теперь не используется. При этом ранее созданные документы остаются доступными для просмотра.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20A0668-A115-ED3A-D71E-BBCDE6D5B4C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0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80BCE8-9760-9D6F-C397-0441D67CB6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C4B467D-3430-F778-4DB8-4B83509A1C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BAA9D44-2AEF-8852-B3AE-4272001408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Для исключения ошибочных ситуаций в учете, в системе установлен дополнительный контроль при смене методов оценки запасов. Если в учете зарегистрированы документы по ТМЗ, датированные периодом в котором выполняется попытка изменения метода оценки, система запрещает такие изменения.</a:t>
            </a:r>
            <a:br>
              <a:rPr lang="ru-RU" b="0" dirty="0"/>
            </a:br>
            <a:endParaRPr lang="ru-RU" b="0" dirty="0"/>
          </a:p>
          <a:p>
            <a:r>
              <a:rPr lang="ru-RU" b="0" dirty="0"/>
              <a:t>Чтобы все-таки изменить метод оценки запасов в периоде, необходимо отменить проведение документов, затем изменить метод оценки на нужный и перепровести учетные документы заново по новому методу оценки запасов.</a:t>
            </a:r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5B6A508-1887-DE25-EBF7-951E21F7DB1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2220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6FA25F-DFD2-0925-635F-92BB60FC26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720CF98-30EF-903B-8FCE-1387F43763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4AF24BA-EA55-E068-6F2A-673575ECAA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смене способа оценки запасов по счету учета ТМЗ с партионного на средневзвешенный и наоборот, можно воспользоваться </a:t>
            </a:r>
            <a:r>
              <a:rPr lang="ru-RU" b="1" dirty="0"/>
              <a:t>Помощником перехода на другой способ оценки запасов</a:t>
            </a:r>
            <a:r>
              <a:rPr lang="ru-RU" dirty="0"/>
              <a:t>. Гиперссылка на помощник расположена в форме записи регистра сведений </a:t>
            </a:r>
            <a:r>
              <a:rPr lang="ru-RU" b="1" dirty="0"/>
              <a:t>Способ оценки запасов (БУ).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5369406-807D-C669-FCC3-D8AAE09FBC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537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1A75BA-3322-4E93-3297-6EB730E6EA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0EF00B17-6A44-0AA1-0789-EA6AED6DE3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17E9927-C60E-2A58-0252-6AAA98FDBF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При смене способа оценки запасов по счету учета ТМЗ с партионного на средневзвешенный и наоборот, можно воспользоваться </a:t>
            </a:r>
            <a:r>
              <a:rPr lang="ru-RU" b="1" dirty="0"/>
              <a:t>Помощником перехода на другой способ оценки запасов</a:t>
            </a:r>
            <a:r>
              <a:rPr lang="ru-RU" dirty="0"/>
              <a:t>. Гиперссылка на помощник расположена в форме записи регистра сведений </a:t>
            </a:r>
            <a:r>
              <a:rPr lang="ru-RU" b="1" dirty="0"/>
              <a:t>Способ оценки запасов (БУ). </a:t>
            </a:r>
            <a:br>
              <a:rPr lang="ru-RU" b="1" dirty="0"/>
            </a:br>
            <a:br>
              <a:rPr lang="ru-RU" b="1" dirty="0"/>
            </a:br>
            <a:r>
              <a:rPr lang="ru-RU" dirty="0"/>
              <a:t>Если осуществляется переход с учета по партиям на средневзвешенный способ оценки запасов, то Помощник выполняет очистку данных по партии в остатках товара на момент перехода (перемещает остатки на дату перехода на служебную партию с пустой аналитикой).</a:t>
            </a:r>
            <a:br>
              <a:rPr lang="ru-RU" dirty="0"/>
            </a:br>
            <a:r>
              <a:rPr lang="ru-RU" dirty="0"/>
              <a:t>Для этого на первом шаге Помощника рассчитываются текущие остатки в разрезе партий.</a:t>
            </a:r>
            <a:endParaRPr lang="ru-RU" b="1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4F29B0-D655-4EE8-5B41-FF76E64C77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5322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B0D17F-EEE9-0059-CA00-AAECB24E57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BEE1F93-5F0C-3903-EEC3-BB23F01212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A0F2EA-00E7-05CF-51B6-E6ECAA8D46E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 затем по кнопке </a:t>
            </a:r>
            <a:r>
              <a:rPr lang="ru-RU" b="1" dirty="0"/>
              <a:t>Создать документ «Операция» </a:t>
            </a:r>
            <a:r>
              <a:rPr lang="ru-RU" b="0" dirty="0"/>
              <a:t>создается  </a:t>
            </a:r>
            <a:r>
              <a:rPr lang="ru-RU" b="1" dirty="0"/>
              <a:t>Операция</a:t>
            </a:r>
            <a:r>
              <a:rPr lang="ru-RU" b="0" dirty="0"/>
              <a:t>, с транзакциями по перемещению текущего остатка каждого актива.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E8FAC18-405F-C78A-C2EF-BA22A84C31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69733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2DB77-4091-1567-6B94-4874DF9830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CDB8CEA-C5FD-A125-9B18-D44FEC85A3C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9D43BC1-1DB4-B9DD-3E19-B7D33CCCB1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ru-RU" dirty="0"/>
              <a:t>Воспользоваться командой </a:t>
            </a:r>
            <a:r>
              <a:rPr lang="ru-RU" b="1" dirty="0"/>
              <a:t>Создать документ «Партия (ручной учет)», </a:t>
            </a:r>
            <a:r>
              <a:rPr lang="ru-RU" b="0" dirty="0"/>
              <a:t>чтобы создать служебную партию для перемещения остатков на нее при начале ведения учета партионным методом. И установить его в качестве нового значения партии на счете во всех строках остатка.</a:t>
            </a:r>
          </a:p>
          <a:p>
            <a:pPr marL="0" indent="0">
              <a:buNone/>
            </a:pPr>
            <a:endParaRPr lang="ru-RU" b="0" dirty="0"/>
          </a:p>
          <a:p>
            <a:pPr marL="0" indent="0">
              <a:buNone/>
            </a:pPr>
            <a:r>
              <a:rPr lang="ru-RU" b="0" dirty="0"/>
              <a:t>При этом система предоставляет возможность определить партии самостоятельно вручную, если это необходимо. В этом случае можно самостоятельно заполнить партии в нужных строках остатков, отказавшись от автоматического заполнения всех строк служебной партией.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FE0CC15-35BB-F99F-8D66-12875FBD74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5244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B4A430-195D-D632-4272-2C30F6FBB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42427B3-7A26-D257-A53E-82F671057F6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F261A01-798C-DEEF-387D-90C96049B1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заполнения нового значения партии нужно нажать на кнопку </a:t>
            </a:r>
            <a:r>
              <a:rPr lang="ru-RU" b="1" dirty="0"/>
              <a:t>Создать документ «Операция»,</a:t>
            </a:r>
            <a:r>
              <a:rPr lang="ru-RU" b="0" dirty="0"/>
              <a:t> чтобы переместить входящие остатки с пустой партии на партию указанную в графе </a:t>
            </a:r>
            <a:r>
              <a:rPr lang="ru-RU" b="1" dirty="0"/>
              <a:t>Партия (Новое).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38BDF3-E40A-FCD0-8802-76BCAD2DD9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016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4EFD13-66B7-B449-ADFA-88D09C025E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E1291B8-D509-5193-5DEE-4A45D44BB9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DA2929-EFDF-5033-D950-143F3E1D4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результате, будет создана </a:t>
            </a:r>
            <a:r>
              <a:rPr lang="ru-RU" b="1" dirty="0"/>
              <a:t>Операция</a:t>
            </a:r>
            <a:r>
              <a:rPr lang="ru-RU" dirty="0"/>
              <a:t>, содержащая корреспонденции по переносу входящих остатков. </a:t>
            </a:r>
            <a:br>
              <a:rPr lang="ru-RU" dirty="0"/>
            </a:br>
            <a:r>
              <a:rPr lang="ru-RU" dirty="0"/>
              <a:t>Остатки переносятся только в бухгалтерском учете, так как в налоговом учете не ведется учет в разрезе партий.</a:t>
            </a:r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7FACFB0-2737-5767-A375-6CB9E24D17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338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(*)</a:t>
            </a:r>
          </a:p>
          <a:p>
            <a:r>
              <a:rPr lang="ru-RU" dirty="0"/>
              <a:t>Отчеты формируются на дату, предшествующую дню постановки на учет по НДС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9810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1С:Бухгалтерии появилась возможность </a:t>
            </a:r>
            <a:r>
              <a:rPr lang="ru-RU" b="1" dirty="0"/>
              <a:t>автоматического обновления</a:t>
            </a:r>
            <a:r>
              <a:rPr lang="ru-RU" dirty="0"/>
              <a:t> базовых классификаторов, в рамках сервиса интернет-поддержки.</a:t>
            </a:r>
            <a:br>
              <a:rPr lang="ru-RU" dirty="0"/>
            </a:br>
            <a:r>
              <a:rPr lang="ru-RU" dirty="0"/>
              <a:t>К сервису классификаторов обновления данных подключены следующие классификаторы: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банков;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валют;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видов транспорта и транспортировки товаров;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видов экономической деятельности;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кодов бюджетной классификации;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кодов назначения платежей;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основных фондов;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стран мира;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Классификатор условий поставки;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Ставки рефинансирования НБ;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Регламентированные расчетные показатели.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ru-RU" dirty="0"/>
              <a:t> </a:t>
            </a:r>
          </a:p>
          <a:p>
            <a:r>
              <a:rPr lang="ru-RU" dirty="0"/>
              <a:t>Работа с сервисом и его настройка доступны в разделе </a:t>
            </a:r>
            <a:r>
              <a:rPr lang="ru-RU" b="1" dirty="0"/>
              <a:t>Администрирование – Интернет-поддержка и сервисы.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03374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6DF10F-0BA0-AC41-58B1-5FB6EB6926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99CC2D6-3119-49A8-F768-6B3FF96713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C61E212-DEF2-B3D5-0812-64418DCA6C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Загрузка классификаторов и настройка их автоматического обновления выполняется в разделе </a:t>
            </a:r>
            <a:r>
              <a:rPr lang="ru-RU" b="1" dirty="0"/>
              <a:t>Классификаторы и курсы валют</a:t>
            </a:r>
            <a:r>
              <a:rPr lang="ru-RU" dirty="0"/>
              <a:t>. </a:t>
            </a:r>
          </a:p>
          <a:p>
            <a:endParaRPr lang="ru-RU" b="1" dirty="0"/>
          </a:p>
          <a:p>
            <a:r>
              <a:rPr lang="ru-RU" b="1" dirty="0"/>
              <a:t>До </a:t>
            </a:r>
            <a:r>
              <a:rPr lang="ru-RU" dirty="0"/>
              <a:t>настройки обновления данных по расписанию в учетной системе необходимо загрузить классификаторы с помощью механизма автоматической загрузки обновления классификаторов. </a:t>
            </a:r>
          </a:p>
          <a:p>
            <a:endParaRPr lang="ru-RU" dirty="0"/>
          </a:p>
          <a:p>
            <a:r>
              <a:rPr lang="ru-RU" dirty="0"/>
              <a:t>Загрузка классификаторов и их последующие обновления можно выполнить в следующих режимах: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Загрузить обновление через интернет</a:t>
            </a:r>
            <a:r>
              <a:rPr lang="ru-RU" dirty="0"/>
              <a:t> – поиск доступных обновлений в сервисе </a:t>
            </a:r>
            <a:r>
              <a:rPr lang="ru-RU" b="1" dirty="0"/>
              <a:t>Работа с классификаторами </a:t>
            </a:r>
            <a:r>
              <a:rPr lang="ru-RU" dirty="0"/>
              <a:t>(для учетной системы необходимы: доступ в Интернет и настроенное подключение Интернет-поддержки);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Загрузить обновление из файла</a:t>
            </a:r>
            <a:r>
              <a:rPr lang="ru-RU" dirty="0"/>
              <a:t> – загрузка обновлений из файла на локальном диске или сетевом каталоге. Данный режим используется, в случае если в учетной системе отсутствует доступ в Интернет.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BE84723-554E-B74E-B346-2FD716CA4E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68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89D720-B6CB-0737-F134-F0AC2F035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12B193-94A2-2F49-891F-BBFFF0E5F5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E58737C-DD53-BE0B-2E82-0E81B64E66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Далее в списке подключенных к сервису классификаторов следует выбрать те, которые необходимо загрузить и выполнить загрузку по кнопке </a:t>
            </a:r>
            <a:r>
              <a:rPr lang="ru-RU" b="1" dirty="0"/>
              <a:t>Далее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CE672F-A4F5-26C2-05CF-1B849B4107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851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A23FE7-6C58-5FDD-12C5-A60893F852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1394B0E-6A48-8C3B-A413-F9846749D87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B42181B-9F25-581F-8824-388F0FECA0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Для автоматической загрузки классификаторов можно задать расписание для регулярного </a:t>
            </a:r>
            <a:r>
              <a:rPr lang="ru-RU" dirty="0" err="1"/>
              <a:t>автообновления</a:t>
            </a:r>
            <a:r>
              <a:rPr lang="ru-RU" dirty="0"/>
              <a:t>. Например, установить регулярность и время выполнения загрузки.</a:t>
            </a:r>
            <a:br>
              <a:rPr lang="ru-RU" dirty="0"/>
            </a:br>
            <a:br>
              <a:rPr lang="ru-RU" dirty="0"/>
            </a:br>
            <a:r>
              <a:rPr lang="ru-RU" dirty="0"/>
              <a:t>Способ автоматического обновления </a:t>
            </a:r>
            <a:r>
              <a:rPr lang="ru-RU" b="1" dirty="0"/>
              <a:t>По расписанию через Интернет</a:t>
            </a:r>
            <a:r>
              <a:rPr lang="ru-RU" dirty="0"/>
              <a:t> – является рекомендуемым. Для его работы необходим доступ в Интернет и, конечно. предварительно настроенное подключение Интернет-поддержки.</a:t>
            </a: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AF20AF7-943F-5457-9AF0-53797D179F9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59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EA1C0A-B905-9190-9422-8FAFCE94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DCAF99F-F3B6-100F-3BFE-40039CAF71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29758362-6159-A927-76CB-695D5E0B69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случае, если по какой-либо причине, автоматическое обновление невозможно</a:t>
            </a:r>
            <a:r>
              <a:rPr lang="en-US" dirty="0"/>
              <a:t> (</a:t>
            </a:r>
            <a:r>
              <a:rPr lang="ru-RU" dirty="0"/>
              <a:t>например, отсутствует интернет или другим причинам), можно использовать механизм </a:t>
            </a:r>
            <a:r>
              <a:rPr lang="ru-RU" dirty="0" err="1"/>
              <a:t>автообновления</a:t>
            </a:r>
            <a:r>
              <a:rPr lang="ru-RU" dirty="0"/>
              <a:t> классификаторов </a:t>
            </a:r>
            <a:r>
              <a:rPr lang="ru-RU" b="1" dirty="0"/>
              <a:t>из файла.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/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этом случае загрузка выполняется из специального файлы </a:t>
            </a:r>
            <a:r>
              <a:rPr lang="ru-RU" b="1" dirty="0"/>
              <a:t>«classifiers.zip»</a:t>
            </a:r>
            <a:r>
              <a:rPr lang="ru-RU" dirty="0"/>
              <a:t>, который можно скачать с портала обновлений конфигурации. В качестве файла указывается скаченный архив (предварительная распаковка </a:t>
            </a:r>
            <a:r>
              <a:rPr lang="en-US" dirty="0"/>
              <a:t>zip-</a:t>
            </a:r>
            <a:r>
              <a:rPr lang="ru-RU" dirty="0"/>
              <a:t>архива не требуется).</a:t>
            </a:r>
          </a:p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33F74D-D03A-59B7-3892-A1E6C38D34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3272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1AFDC-2B11-F268-49FA-FFB1F67E5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3C6E8F-6955-691C-B518-5C47495D171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B99E7B-7560-F82C-0518-0E8B22F007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</a:t>
            </a:r>
            <a:r>
              <a:rPr lang="ru-RU" b="1" dirty="0"/>
              <a:t>Экспресс-проверке ведения учета</a:t>
            </a:r>
            <a:r>
              <a:rPr lang="ru-RU" dirty="0"/>
              <a:t> в разделе  </a:t>
            </a:r>
            <a:r>
              <a:rPr lang="ru-RU" b="1" dirty="0"/>
              <a:t>Регламентные операции</a:t>
            </a:r>
            <a:r>
              <a:rPr lang="ru-RU" dirty="0"/>
              <a:t> появилась новая проверка, предназначенная для контроля оборота по реализации для неплательщиков НДС.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При превышении порога, установленного законодательством, будет выдано предупреждение о необходимости постановки на учет по НДС.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AF5769C-F8D5-1753-5070-AEC2287CEE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8361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22CEAA-959D-51F0-9996-164CDD2BF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11DADC9-689B-4B58-CF45-E99E1A28A16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080A4A5-2A09-C26D-493B-26C91D4379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Еще одна полезная новая проверка – проверка отсутствия отрицательных остатков как в количественном, так и в суммовом выражении на счетах учета ТМЗ.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Проверка позволяет своевременно контролировать возникновение ошибок в учете ТМЗ.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278CD1-93B6-F227-89A2-03670CB8C8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7447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E597B-1150-7DAA-0A15-A869820173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0D1FA6B-2A6E-3B56-5DA6-CB7F3C0BB98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79B45F1-7ACF-413C-03F8-801CD75EFF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помощнике </a:t>
            </a:r>
            <a:r>
              <a:rPr lang="ru-RU" b="1" dirty="0"/>
              <a:t>Закрытия месяца</a:t>
            </a:r>
            <a:r>
              <a:rPr lang="ru-RU" dirty="0"/>
              <a:t> появилась возможность группового </a:t>
            </a:r>
            <a:r>
              <a:rPr lang="ru-RU" dirty="0" err="1"/>
              <a:t>перепроведения</a:t>
            </a:r>
            <a:r>
              <a:rPr lang="ru-RU" dirty="0"/>
              <a:t> документов. Теперь операцию можно выполнять непосредственно из  </a:t>
            </a:r>
            <a:r>
              <a:rPr lang="ru-RU" b="1" dirty="0"/>
              <a:t>Помощника</a:t>
            </a:r>
            <a:r>
              <a:rPr lang="ru-RU" dirty="0"/>
              <a:t>, перед проведением остальных операций.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1828633-074E-85B5-F279-599A416AF3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94077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5CEBAC-1506-4922-230C-6162E4134A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F5C8B14-1AF6-BC1C-C58D-F6011C38724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B551435-9B99-035A-1B2E-3E17E1538C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/>
              <a:t>В составе конфигурации появился новый документ </a:t>
            </a:r>
            <a:r>
              <a:rPr lang="ru-RU" b="1" dirty="0"/>
              <a:t>Инвентаризация НМА, </a:t>
            </a:r>
            <a:r>
              <a:rPr lang="ru-RU" b="0" dirty="0"/>
              <a:t>позволяющий провести инвентаризацию нематериальных активов и отразить ее результаты в учете.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3F05894-93B9-8870-D5D7-3983CDF9A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42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следующем шаге анализируются остатки по ТМЗ, основным средствам (далее ОС) и нематериальным активам (НМА), по которым были оформлены документы, подтверждающие закупку с НДС (счет-фактура, документы импорта). </a:t>
            </a:r>
            <a:br>
              <a:rPr lang="ru-RU" dirty="0"/>
            </a:br>
            <a:endParaRPr lang="en-US" dirty="0"/>
          </a:p>
          <a:p>
            <a:r>
              <a:rPr lang="ru-RU" dirty="0"/>
              <a:t>Данные по разным видам активов отражаются в отдельных вкладках (ТМЗ, ОС, НМА).</a:t>
            </a:r>
          </a:p>
          <a:p>
            <a:endParaRPr lang="ru-RU" dirty="0"/>
          </a:p>
          <a:p>
            <a:r>
              <a:rPr lang="ru-RU" dirty="0"/>
              <a:t>При заполнении каждой закладки анализируются остатки активов, которые были приобретены с НДС и наличие связанных с зачетом по НДС документов: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b="1" dirty="0"/>
              <a:t>Заявление о ввозе товаров и уплате косвенных налогов</a:t>
            </a:r>
            <a:r>
              <a:rPr lang="ru-RU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ГТД по импорту</a:t>
            </a:r>
            <a:r>
              <a:rPr lang="ru-RU" dirty="0"/>
              <a:t>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b="1" dirty="0"/>
              <a:t>Счет-фактура (полученный) – Электронный счет-фактура (полученный)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728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EAE3C0-2F86-8758-986B-E602E0000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80C34AD-1557-5599-2E83-0D0DE73D10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E97B66D-E842-F4C4-8C04-72EFACB138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сверки всех данных, указанных в помощнике, для регистрации суммы НДС к принятию в зачет необходимо нажать на кнопку </a:t>
            </a:r>
            <a:r>
              <a:rPr lang="ru-RU" b="1" dirty="0"/>
              <a:t>Сформировать документ регистрации</a:t>
            </a:r>
            <a:r>
              <a:rPr lang="ru-RU" dirty="0"/>
              <a:t>. В результате будет создан документ </a:t>
            </a:r>
            <a:r>
              <a:rPr lang="ru-RU" b="1" dirty="0"/>
              <a:t>Регистрация прочих операций по приобретенным товарам в целях НДС </a:t>
            </a:r>
            <a:r>
              <a:rPr lang="ru-RU" dirty="0"/>
              <a:t>с видом операции </a:t>
            </a:r>
            <a:r>
              <a:rPr lang="ru-RU" b="1" dirty="0"/>
              <a:t>Принятие НДС к зачету</a:t>
            </a:r>
            <a:r>
              <a:rPr lang="ru-RU" dirty="0"/>
              <a:t>, по всем отмеченным позициям в табличных частях помощника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CC635AC-0E4A-DA21-67B3-ED313213F3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0387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999D5-410E-1785-5932-392A15E813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E0A4B16-95FF-97C9-0082-8F6BD48526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222D52F-1401-F51E-6C9C-FAA6D5AF1C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помощник запускается повторно,</a:t>
            </a:r>
            <a:r>
              <a:rPr lang="en-US" dirty="0"/>
              <a:t> </a:t>
            </a:r>
            <a:r>
              <a:rPr lang="ru-RU" dirty="0"/>
              <a:t>после проведения документа </a:t>
            </a:r>
            <a:r>
              <a:rPr lang="ru-RU" b="1" dirty="0"/>
              <a:t>Регистрация прочих операций по приобретенным товарам в целях НДС </a:t>
            </a:r>
            <a:r>
              <a:rPr lang="ru-RU" dirty="0"/>
              <a:t>с видом операции </a:t>
            </a:r>
            <a:r>
              <a:rPr lang="ru-RU" b="1" dirty="0"/>
              <a:t>Принятие НДС </a:t>
            </a:r>
            <a:r>
              <a:rPr lang="ru-RU" b="0" dirty="0"/>
              <a:t>за этот же период</a:t>
            </a:r>
            <a:r>
              <a:rPr lang="ru-RU" dirty="0"/>
              <a:t>, тогда на первом шаге </a:t>
            </a:r>
            <a:r>
              <a:rPr lang="ru-RU" b="1" dirty="0"/>
              <a:t>Помощника</a:t>
            </a:r>
            <a:r>
              <a:rPr lang="ru-RU" dirty="0"/>
              <a:t> будет виден баннер с соответствующей информацией. </a:t>
            </a:r>
          </a:p>
          <a:p>
            <a:br>
              <a:rPr lang="ru-RU" dirty="0"/>
            </a:br>
            <a:r>
              <a:rPr lang="ru-RU" dirty="0"/>
              <a:t>По гиперссылке </a:t>
            </a:r>
            <a:r>
              <a:rPr lang="ru-RU" b="1" dirty="0"/>
              <a:t>Найденные документы </a:t>
            </a:r>
            <a:r>
              <a:rPr lang="ru-RU" dirty="0"/>
              <a:t>можно открыть документ и отменить его проведение, чтобы повторно выполнить расчет.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3C3C79-ECB8-28FA-F941-FD586A72385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32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975C30-3CC6-93ED-2F05-0412054F7E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0BF1218-EC14-036B-6B67-241A3BCD1F2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72C1BBB-4FEF-A696-A515-291AAE48C4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документ </a:t>
            </a:r>
            <a:r>
              <a:rPr lang="ru-RU" b="1" dirty="0"/>
              <a:t>Регистрация прочих операций по приобретенным товарам в целях НДС</a:t>
            </a:r>
            <a:r>
              <a:rPr lang="ru-RU" dirty="0"/>
              <a:t> появился новый вид операции </a:t>
            </a:r>
            <a:r>
              <a:rPr lang="ru-RU" b="1" dirty="0"/>
              <a:t>Принятие НДС к зачету</a:t>
            </a:r>
            <a:r>
              <a:rPr lang="ru-RU" dirty="0"/>
              <a:t>. </a:t>
            </a:r>
          </a:p>
          <a:p>
            <a:endParaRPr lang="ru-RU" dirty="0"/>
          </a:p>
          <a:p>
            <a:r>
              <a:rPr lang="ru-RU" dirty="0"/>
              <a:t>Документ с данным видом операции можно оформить как из </a:t>
            </a:r>
            <a:r>
              <a:rPr lang="ru-RU" b="1" dirty="0"/>
              <a:t>Помощника постановки на учет по НДС</a:t>
            </a:r>
            <a:r>
              <a:rPr lang="ru-RU" dirty="0"/>
              <a:t>, так и создать самостоятельно.</a:t>
            </a:r>
          </a:p>
          <a:p>
            <a:endParaRPr lang="ru-RU" dirty="0"/>
          </a:p>
          <a:p>
            <a:r>
              <a:rPr lang="ru-RU" dirty="0"/>
              <a:t>Важно учесть, что этот вид операции доступен только для организаций, которые </a:t>
            </a:r>
            <a:r>
              <a:rPr lang="ru-RU" b="1" dirty="0"/>
              <a:t>не были плательщиками НДС в предыдущем месяце</a:t>
            </a:r>
            <a:r>
              <a:rPr lang="ru-RU" dirty="0"/>
              <a:t>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E416D92-5B87-5349-D78E-1C822BDB84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37231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4BF6B-EA5A-D4E5-EE0A-8B47ABA40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31C3AC-9BC0-4D5C-4962-82FBC1D1CFA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85CC2EF-AFFD-E9E0-C898-9A561A2A3E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Когда документ </a:t>
            </a:r>
            <a:r>
              <a:rPr lang="ru-RU" b="1" dirty="0"/>
              <a:t>Регистрация прочих операций по приобретенным товарам в целях НДС</a:t>
            </a:r>
            <a:r>
              <a:rPr lang="ru-RU" dirty="0"/>
              <a:t> с видом операции </a:t>
            </a:r>
            <a:r>
              <a:rPr lang="ru-RU" b="1" dirty="0"/>
              <a:t>Принятие НДС к зачету</a:t>
            </a:r>
            <a:r>
              <a:rPr lang="ru-RU" dirty="0"/>
              <a:t> </a:t>
            </a:r>
            <a:r>
              <a:rPr lang="ru-RU" b="1" dirty="0"/>
              <a:t>создается самостоятельно</a:t>
            </a:r>
            <a:r>
              <a:rPr lang="ru-RU" dirty="0"/>
              <a:t>, есть возможность заполнить документ с помощью команды </a:t>
            </a:r>
            <a:r>
              <a:rPr lang="ru-RU" b="1" dirty="0"/>
              <a:t>Заполнить – Заполнить по остаткам.</a:t>
            </a:r>
            <a:br>
              <a:rPr lang="ru-RU" b="1" dirty="0"/>
            </a:br>
            <a:r>
              <a:rPr lang="ru-RU" b="0" dirty="0"/>
              <a:t>В этом случае документ будет заполнен остатками активов, с выделением сумм НДС, которые могут быть приняты к зачету.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E1DD9E-236F-EF26-CCBF-DDFD7F3DE7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372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DFE7DF-379F-FA92-E29B-0CE0CB74F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2AB688F-8CB6-DEC7-305E-490C96A2D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DA272B2-3FEB-5ED2-12BE-EBA9C23622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данным документа можно сформировать </a:t>
            </a:r>
            <a:r>
              <a:rPr lang="ru-RU" b="1" dirty="0"/>
              <a:t>Налоговый регистр по налогу на добавленную стоимость, относимому в зачет, по остаткам товаров</a:t>
            </a:r>
            <a:r>
              <a:rPr lang="ru-RU" dirty="0"/>
              <a:t>,  составление которого предусмотрено законодательством.</a:t>
            </a:r>
            <a:br>
              <a:rPr lang="ru-RU" dirty="0"/>
            </a:br>
            <a:r>
              <a:rPr lang="ru-RU" dirty="0"/>
              <a:t>Регистр формируется по кнопке </a:t>
            </a:r>
            <a:r>
              <a:rPr lang="ru-RU" b="1" dirty="0"/>
              <a:t>Отчеты – Регистр налогового учета по отнесению в зачет НДС </a:t>
            </a:r>
            <a:r>
              <a:rPr lang="ru-RU" b="0" dirty="0"/>
              <a:t>в документе </a:t>
            </a:r>
            <a:r>
              <a:rPr lang="ru-RU" b="1" dirty="0"/>
              <a:t>Регистрация прочих операций по приобретенным товарам в целях НДС.  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70E89E-CCA7-9FD6-1227-1562B501E4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8954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241246-1B73-565D-8754-A24FE9DB8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B6707C9-3590-BB24-8808-CC780CA172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DADDC06-DC73-6A23-20A6-72CFA06A73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0" dirty="0"/>
              <a:t>В версии 3.0.67 1С:Бухгалтерии для Казахстана появился новый метод оценки запасов – </a:t>
            </a:r>
            <a:r>
              <a:rPr lang="ru-RU" b="1" dirty="0"/>
              <a:t>«По средней за месяц». </a:t>
            </a:r>
            <a:br>
              <a:rPr lang="ru-RU" b="1" dirty="0"/>
            </a:br>
            <a:r>
              <a:rPr lang="ru-RU" b="0" dirty="0"/>
              <a:t>Метод оценки «по средней», который существовал в типовых решениях «всегда» - это по сути метод </a:t>
            </a:r>
            <a:r>
              <a:rPr lang="ru-RU" b="1" dirty="0"/>
              <a:t>«скользящей средней»</a:t>
            </a:r>
            <a:r>
              <a:rPr lang="ru-RU" b="0" dirty="0"/>
              <a:t>. При котором себестоимость запасов рассчитывается исходя из текущей себестоимости на момент выбытия актива.  Теперь прежний метод называется </a:t>
            </a:r>
            <a:r>
              <a:rPr lang="ru-RU" b="1" dirty="0"/>
              <a:t>«По средней на момент выбытия»</a:t>
            </a:r>
            <a:r>
              <a:rPr lang="ru-RU" b="0" dirty="0"/>
              <a:t>  и дополнительно появился новый метод – </a:t>
            </a:r>
            <a:r>
              <a:rPr lang="ru-RU" b="1" dirty="0"/>
              <a:t>«По средней за месяц»</a:t>
            </a:r>
            <a:r>
              <a:rPr lang="ru-RU" b="0" dirty="0"/>
              <a:t>.</a:t>
            </a:r>
          </a:p>
          <a:p>
            <a:endParaRPr lang="ru-RU" b="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DE3400F-367F-FD8D-3CB8-86AAA6AF47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C76C6-ADA9-4520-85E4-C4BE079F36E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529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12BC44-E86E-0405-0F70-3E19491A94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39D2BC6-0A5F-AC5B-604B-0B44D1C45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A52415-8794-6C36-11B0-D9A437791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9C8FA1-62C0-1E02-D3AF-C27B0445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66BBA5-2081-0F9E-AD19-D18F6C621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211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0EBEC0-1341-E192-A430-7D6B16ACB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076A343-3B2E-C39B-B7BC-9EE2222DD0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756443-16C3-A570-E796-DA8304703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60F7AA-BB02-A880-9F71-F7F4A800E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D695A9-9D70-6598-D3B8-90D85B0C3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857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AECF3E8-A7EB-20D4-D8A3-7753D3B574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3B712-0DDA-4D90-D60C-A9A1769E45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B092B0-FA16-9C16-AEED-220515AE81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9CF892-973F-DE9D-E9F9-2EE5D18B9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D9FDEA-7DA5-EDC8-FF6D-DF71FA456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378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3DBF42-899A-05B8-6B4E-ECB049E09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863964-72CA-684F-F520-9D148E3678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2FA1989-FD8F-3772-8F22-BBD6D302A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DCAB31-4377-FADF-24A3-5B6596AA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F0B8B8-2494-17E3-265C-D78168010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463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83A5-DD39-3C6E-6787-A9C69466B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17D984-0786-C1B7-056C-8D31A0E95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E0898-A918-5D36-C9D8-F651F1B89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66C372-A380-D97E-D2C5-CF95A348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04FE2D-19CD-BE23-C668-D4FC5E0DB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48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6A7CD-4416-B907-DA1D-933C2E10A3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DBE946-6812-B363-9518-69F2263F8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5131348-A9F9-C0BF-2D6C-FD8EB31A0A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6B9ED1E-893E-4853-BAD1-E5F0BBF050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1C27815-B7D8-1F44-5847-6315F329B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E01CA01-9139-C00F-422A-8DC72750F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894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DC986D-4519-C634-8D94-F96673C1D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6641505-AB6D-BFFD-103A-779C1F16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0C133C0-EC3A-8513-3EE6-A07EC3596F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BA575-C6E3-5D76-6194-AA47C1B547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12F733-09AB-10A8-5389-0A86BC15A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A1A3F2E-9452-95EC-D2A3-D37BC43AA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A6348D2-F18C-379D-464E-5A7718684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CC0E941-EDC5-E0A8-EFF5-4DE332E06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609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BBCDA0-0EED-4C69-9F99-8AC56F3F62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0853EB-62E8-2F6D-3B8B-D9B9CF24C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5C7E8A1-525E-18D0-BFEB-FF9DEF5BE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879BE35-3376-C59E-E2B3-4B3A3A586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678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0ECD9C-0A3C-22AC-90C1-12E98209E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86E9156-4079-CF58-C63A-EF0BFECD6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D151B90-8984-5F4D-1192-C68AF0C9A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7269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04C45-998C-81E2-BEA1-D76D796B5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1A0F677-905A-279E-0016-EF0896CEA7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5CA9EB-883F-8D59-044F-B95445C798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D9306F-4F0D-71CD-718F-D8BDE721D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9B15CA-28A3-CA12-250D-F40E44D1A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40D0DEB-9FEC-C809-D8F3-049681832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441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7EC6FA-58AE-CC24-4A4A-5BA42909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8E35E27-F011-077F-63BA-15B60B9274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80DD375-BB9C-9F99-72B7-2B34D9C256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8F33323-5670-817D-EC20-7B2FB8C82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44B600-E1F5-650E-6209-38117F53CF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42AC0A-BEEA-58D1-C570-310E9FB07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953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62F3A3-A09B-D067-E102-84D4AD109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EDB883-1B2D-B9D7-EDFC-8726F2FBBD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0F6388-C0EE-30B6-98BB-41C5C14997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EFA04-8326-4585-9809-0410E1CDED80}" type="datetimeFigureOut">
              <a:rPr lang="ru-RU" smtClean="0"/>
              <a:t>16.09.2025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212912-6611-23D2-B819-8ACD3072EF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9505AA-F15E-308C-61E1-06DB0F44A3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83F535-AB16-482C-A848-0D1EDE7CCD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4465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691" y="2826322"/>
            <a:ext cx="5952309" cy="1534641"/>
          </a:xfrm>
        </p:spPr>
        <p:txBody>
          <a:bodyPr anchor="t">
            <a:noAutofit/>
          </a:bodyPr>
          <a:lstStyle/>
          <a:p>
            <a:pPr algn="l"/>
            <a:r>
              <a:rPr lang="ru-RU" sz="3200" b="1" dirty="0"/>
              <a:t>Новое в «1С:Бухгалтерии 8 для Казахстана»: </a:t>
            </a:r>
            <a:r>
              <a:rPr lang="ru-RU" sz="2600" dirty="0"/>
              <a:t>помощник постановки на рег. учет по НДС, новый метод оценки запасов, сервис автоматического обновления классификаторов и другие полезные изменения для бухгалтера</a:t>
            </a:r>
            <a:endParaRPr lang="ru-RU" sz="26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5365" y="5417866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ФИО</a:t>
            </a:r>
          </a:p>
        </p:txBody>
      </p:sp>
    </p:spTree>
    <p:extLst>
      <p:ext uri="{BB962C8B-B14F-4D97-AF65-F5344CB8AC3E}">
        <p14:creationId xmlns:p14="http://schemas.microsoft.com/office/powerpoint/2010/main" val="38890037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742D5-5208-75C5-621D-7CDFE82CC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5E927F-BC5B-69B0-977A-88873448D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6400D2E5-A3AB-C076-ABFE-5D28AA26C6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Методы оценки запасов «по средней»:</a:t>
            </a:r>
          </a:p>
          <a:p>
            <a:pPr algn="l"/>
            <a:r>
              <a:rPr lang="ru-RU" sz="2000" dirty="0"/>
              <a:t> – «По средней на момент выбытия» (применялся ранее)</a:t>
            </a:r>
          </a:p>
          <a:p>
            <a:pPr algn="l"/>
            <a:r>
              <a:rPr lang="ru-RU" sz="2000" b="1" dirty="0"/>
              <a:t> – «По средней за месяц» (новый)</a:t>
            </a:r>
            <a:endParaRPr lang="ru-RU" sz="2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47ED007-2E52-514E-A56C-1A27520D2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3773" y="2317440"/>
            <a:ext cx="7216510" cy="406597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890702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68F02-509B-4155-48CB-7132697BE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C54838-9F95-13EC-593E-B4621E6936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7370DC92-27D9-CBF7-DFDF-0E04C006C1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Отличия двух методов «по средней»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9040224-82E5-AE60-A896-506A210FFD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1539665"/>
            <a:ext cx="5973009" cy="166710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9" name="Подзаголовок 4">
            <a:extLst>
              <a:ext uri="{FF2B5EF4-FFF2-40B4-BE49-F238E27FC236}">
                <a16:creationId xmlns:a16="http://schemas.microsoft.com/office/drawing/2014/main" id="{0BF6DF82-55CC-997C-491A-6422DD9C4190}"/>
              </a:ext>
            </a:extLst>
          </p:cNvPr>
          <p:cNvSpPr txBox="1">
            <a:spLocks/>
          </p:cNvSpPr>
          <p:nvPr/>
        </p:nvSpPr>
        <p:spPr>
          <a:xfrm>
            <a:off x="9646695" y="4003415"/>
            <a:ext cx="2545305" cy="11992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1" dirty="0"/>
              <a:t>Средняя за месяц:</a:t>
            </a:r>
          </a:p>
          <a:p>
            <a:pPr algn="l"/>
            <a:r>
              <a:rPr lang="ru-RU" sz="2000" b="1" dirty="0"/>
              <a:t>3 000/20 = 150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639A038-E0B2-9F20-236F-F9827C4F9E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325" y="3386960"/>
            <a:ext cx="8747486" cy="3049232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37A39D7-BC92-A108-D099-063A83232C71}"/>
              </a:ext>
            </a:extLst>
          </p:cNvPr>
          <p:cNvSpPr/>
          <p:nvPr/>
        </p:nvSpPr>
        <p:spPr>
          <a:xfrm>
            <a:off x="695325" y="4382813"/>
            <a:ext cx="4875158" cy="346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E9F53DF8-243A-2153-2D2E-0C12124DB77E}"/>
              </a:ext>
            </a:extLst>
          </p:cNvPr>
          <p:cNvSpPr/>
          <p:nvPr/>
        </p:nvSpPr>
        <p:spPr>
          <a:xfrm>
            <a:off x="695325" y="5018689"/>
            <a:ext cx="4875158" cy="346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DD136F18-8060-C9F3-2416-DD25507758CB}"/>
              </a:ext>
            </a:extLst>
          </p:cNvPr>
          <p:cNvSpPr/>
          <p:nvPr/>
        </p:nvSpPr>
        <p:spPr>
          <a:xfrm>
            <a:off x="695325" y="6060446"/>
            <a:ext cx="4875158" cy="346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1D0E57BB-73DD-340C-7D48-9B1D27CAEF50}"/>
              </a:ext>
            </a:extLst>
          </p:cNvPr>
          <p:cNvSpPr/>
          <p:nvPr/>
        </p:nvSpPr>
        <p:spPr>
          <a:xfrm>
            <a:off x="695325" y="5306786"/>
            <a:ext cx="6388647" cy="346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9C6B4B3E-A202-1745-DC5E-E13D90DA0F49}"/>
              </a:ext>
            </a:extLst>
          </p:cNvPr>
          <p:cNvSpPr/>
          <p:nvPr/>
        </p:nvSpPr>
        <p:spPr>
          <a:xfrm>
            <a:off x="689590" y="4715401"/>
            <a:ext cx="6388647" cy="3468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10C48E7-37B6-A84F-FCF7-A8E5809323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9683" y="1525512"/>
            <a:ext cx="5090788" cy="1678178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EC85A9C9-2A4E-B5BB-6324-B5F6508B230E}"/>
              </a:ext>
            </a:extLst>
          </p:cNvPr>
          <p:cNvSpPr/>
          <p:nvPr/>
        </p:nvSpPr>
        <p:spPr>
          <a:xfrm>
            <a:off x="689589" y="5598190"/>
            <a:ext cx="8654108" cy="45990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5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9" grpId="0" animBg="1"/>
      <p:bldP spid="29" grpId="1" animBg="1"/>
      <p:bldP spid="29" grpId="2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C4B9C6-2F73-DE5C-6677-6624C8F4E5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03D6C4-4C50-94F9-4BB7-DAE17842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C22055C2-95E7-0815-2EB9-6FD34F0495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Отличия двух методов «по средней»</a:t>
            </a:r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BD0D1FFD-C45F-E68F-6D60-9FC6DE83C5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3387556"/>
              </p:ext>
            </p:extLst>
          </p:nvPr>
        </p:nvGraphicFramePr>
        <p:xfrm>
          <a:off x="695325" y="1728659"/>
          <a:ext cx="10742358" cy="439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80786">
                  <a:extLst>
                    <a:ext uri="{9D8B030D-6E8A-4147-A177-3AD203B41FA5}">
                      <a16:colId xmlns:a16="http://schemas.microsoft.com/office/drawing/2014/main" val="687372094"/>
                    </a:ext>
                  </a:extLst>
                </a:gridCol>
                <a:gridCol w="3580786">
                  <a:extLst>
                    <a:ext uri="{9D8B030D-6E8A-4147-A177-3AD203B41FA5}">
                      <a16:colId xmlns:a16="http://schemas.microsoft.com/office/drawing/2014/main" val="3972539589"/>
                    </a:ext>
                  </a:extLst>
                </a:gridCol>
                <a:gridCol w="3580786">
                  <a:extLst>
                    <a:ext uri="{9D8B030D-6E8A-4147-A177-3AD203B41FA5}">
                      <a16:colId xmlns:a16="http://schemas.microsoft.com/office/drawing/2014/main" val="40387226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Ранее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Теперь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Особенность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058461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По средней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 средней на момент выбытия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Метод, при котором себестоимость товара рассчитывается на момент выбытия для каждой выбывающей партии.</a:t>
                      </a:r>
                    </a:p>
                    <a:p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конце месяца не корректируется</a:t>
                      </a:r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5888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Отсутствовал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="1" dirty="0"/>
                        <a:t>По средней за месяц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Метод, при котором себестоимость товара в течение месяца рассчитывается на момент выбытия, а </a:t>
                      </a:r>
                      <a:r>
                        <a:rPr lang="ru-RU" sz="18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конце месяца корректируется до средней оценки по итогам месяца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8082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9580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9EFE2-A37D-84C2-F7D6-85DB702B9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A853B-6C9D-5949-C9DB-1E30D84EF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599E6262-FF45-DB05-806C-2A56A15F1D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8618284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Расчет себестоимости «по средней за месяц»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7B83DB-B876-3ABA-4122-B47B6588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23" y="1816100"/>
            <a:ext cx="5431843" cy="385898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73BE3759-1626-511F-0652-D8EA3383193D}"/>
              </a:ext>
            </a:extLst>
          </p:cNvPr>
          <p:cNvSpPr/>
          <p:nvPr/>
        </p:nvSpPr>
        <p:spPr>
          <a:xfrm>
            <a:off x="586566" y="5080000"/>
            <a:ext cx="5334000" cy="379186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4772E2-D465-6177-4784-5B0D4D124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3907" y="2263905"/>
            <a:ext cx="5969000" cy="2330190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55E49CBB-017B-CB6C-F231-A0325656C8B7}"/>
              </a:ext>
            </a:extLst>
          </p:cNvPr>
          <p:cNvSpPr/>
          <p:nvPr/>
        </p:nvSpPr>
        <p:spPr>
          <a:xfrm>
            <a:off x="8547099" y="3745593"/>
            <a:ext cx="3608059" cy="25490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90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19932-52CC-01E5-F8BF-CB0EFCCEC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5DAEE-6494-575E-AF0D-7CDC9C0E60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9A1E2B2F-CCAA-049E-68F4-5700B16D72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Контроль отсутствия проведенных документов при изменении методов оценки запасов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424B943-6D9D-3BC4-109F-49F68083D9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3953" y="1782987"/>
            <a:ext cx="8409826" cy="433651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090711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65E577-FD33-A679-9994-85D5A681EB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16E52-D059-86D3-6141-1CDC3B3C22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67D73770-8362-D2D1-E002-D8607A3EAA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Помощник перехода с партионного метода оценки на методы «по средней»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06E5090-938B-9497-CABA-FE44E72EA0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186" y="1520521"/>
            <a:ext cx="8868914" cy="3372504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6BD701B6-3C6D-3AB8-5F49-A95D46372FA4}"/>
              </a:ext>
            </a:extLst>
          </p:cNvPr>
          <p:cNvSpPr/>
          <p:nvPr/>
        </p:nvSpPr>
        <p:spPr>
          <a:xfrm>
            <a:off x="1387366" y="4340772"/>
            <a:ext cx="4792717" cy="35735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B40098D-99BE-900B-EC7B-BC69A4F449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24" y="4939088"/>
            <a:ext cx="7279600" cy="120946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1859039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910741-4F5C-87A6-A3B9-D610A8ADCA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5DB202-5822-77BF-AB80-5135A29A7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736426EA-5356-4967-F77C-225639E1F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Помощник перехода с партионного метода оценки на методы «по средней» и наоборот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53CF17-5E08-CDF2-E4DE-4BC45885D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303" y="1594365"/>
            <a:ext cx="10608339" cy="442862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306118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2AD9D-104A-886F-728D-4F8A4C112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667CED-2C8E-9CF5-A3C1-36E484EA1B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A44C8610-CDCA-3F66-1145-A0C2152E3B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Помощник перехода с партионного метода оценки на методы «по средней»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80DD2C-93D0-96E9-EB5F-9D0AD533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830" y="1436915"/>
            <a:ext cx="10608339" cy="4428625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965AE90C-08FE-F672-5D11-A533B2F87399}"/>
              </a:ext>
            </a:extLst>
          </p:cNvPr>
          <p:cNvSpPr/>
          <p:nvPr/>
        </p:nvSpPr>
        <p:spPr>
          <a:xfrm>
            <a:off x="4351284" y="3270194"/>
            <a:ext cx="2554013" cy="428297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1AE6D08-C82D-9339-4DA0-69EC7703B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9100" y="3839936"/>
            <a:ext cx="6098379" cy="267647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ED72A6F8-5398-BFFB-F50F-3B87DD70B493}"/>
              </a:ext>
            </a:extLst>
          </p:cNvPr>
          <p:cNvCxnSpPr>
            <a:cxnSpLocks/>
          </p:cNvCxnSpPr>
          <p:nvPr/>
        </p:nvCxnSpPr>
        <p:spPr>
          <a:xfrm flipH="1">
            <a:off x="4466897" y="3680140"/>
            <a:ext cx="1161393" cy="262985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8173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EDF8E-8C7B-30BB-6204-0E7A172D08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6FB84-15D3-CF71-EE63-52902C1B2F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BF7B80F7-044D-3ED8-9E40-20A087BDD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Помощник перехода с метода «по средней» на партионный метод (ФИФО и пр.)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CCCCCC-97B5-6DE6-14B1-AC825EEB5A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9205" y="1518055"/>
            <a:ext cx="9948121" cy="422128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46F01E8-A62E-5612-FB95-45B87DB9D871}"/>
              </a:ext>
            </a:extLst>
          </p:cNvPr>
          <p:cNvSpPr/>
          <p:nvPr/>
        </p:nvSpPr>
        <p:spPr>
          <a:xfrm>
            <a:off x="4277711" y="3247696"/>
            <a:ext cx="2921876" cy="430925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62F29F2-A521-9345-6906-F9FC1C7CCA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8510" y="3757708"/>
            <a:ext cx="4309656" cy="2852434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974737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98799E-AEC6-1703-3F69-F5BCA2AAF2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64A068-D608-0E1D-F44B-688DD79F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2BE88AF5-DA4A-A3DD-E89C-E20351A913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Помощник перехода с метода «по средней» на партионный метод (ФИФО и пр.)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B2E1FFA-1C2B-0461-D82C-6F45F5B7A4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807928"/>
            <a:ext cx="11158285" cy="422128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7489DA44-4AC0-D45D-CACA-B8E67C0DA9F3}"/>
              </a:ext>
            </a:extLst>
          </p:cNvPr>
          <p:cNvSpPr/>
          <p:nvPr/>
        </p:nvSpPr>
        <p:spPr>
          <a:xfrm>
            <a:off x="10195034" y="3930869"/>
            <a:ext cx="1545021" cy="209834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6B52A440-89AA-EA4F-3F14-1CACEFDCE530}"/>
              </a:ext>
            </a:extLst>
          </p:cNvPr>
          <p:cNvSpPr/>
          <p:nvPr/>
        </p:nvSpPr>
        <p:spPr>
          <a:xfrm>
            <a:off x="6936827" y="3563007"/>
            <a:ext cx="2228194" cy="44143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676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CDA07595-397C-B5A9-7383-83300BE40C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19"/>
            <a:ext cx="10356133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kk-KZ" dirty="0"/>
              <a:t>Начиная с версии </a:t>
            </a:r>
            <a:r>
              <a:rPr lang="kk-KZ" b="1" dirty="0"/>
              <a:t>3.0.65,</a:t>
            </a:r>
            <a:r>
              <a:rPr lang="kk-KZ" dirty="0"/>
              <a:t> в «1С:Бухгалтерии 8 для Казахстана» появился </a:t>
            </a:r>
            <a:r>
              <a:rPr lang="ru-RU" b="1" dirty="0"/>
              <a:t>П</a:t>
            </a:r>
            <a:r>
              <a:rPr lang="kk-KZ" b="1" dirty="0"/>
              <a:t>омощник постановки на учет по НДС: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b="1" dirty="0"/>
              <a:t>Автоматизация принятия НДС в зачет по остаткам активов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kk-KZ" b="1" dirty="0"/>
              <a:t>Подготовка налогового регистра</a:t>
            </a:r>
            <a:endParaRPr lang="ru-RU" b="1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2F215FE-933D-DCF3-8D9C-3AF45443D7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0453" y="3243677"/>
            <a:ext cx="4829407" cy="2460001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F01BBE-11FD-0AA4-5F25-768AFFB7DA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8835" y="3381844"/>
            <a:ext cx="4921063" cy="218366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000693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058F2F-B83B-0DE4-A606-16A7D17B96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670FCC-AFE4-27E4-D57F-A5750B31AC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Новый метод оценки запасов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9" name="Подзаголовок 4">
            <a:extLst>
              <a:ext uri="{FF2B5EF4-FFF2-40B4-BE49-F238E27FC236}">
                <a16:creationId xmlns:a16="http://schemas.microsoft.com/office/drawing/2014/main" id="{8E20539B-2ADE-AFD9-FED8-0A47BDB1FD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11322070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Помощник перехода с метода «по средней» на партионный метод (ФИФО и пр.)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6B95CE6-E8CC-6B5A-82E9-320E1681D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936" y="1578302"/>
            <a:ext cx="9584128" cy="4608396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753911F2-9B48-B0F2-200D-1BC5A0611257}"/>
              </a:ext>
            </a:extLst>
          </p:cNvPr>
          <p:cNvCxnSpPr>
            <a:cxnSpLocks/>
          </p:cNvCxnSpPr>
          <p:nvPr/>
        </p:nvCxnSpPr>
        <p:spPr>
          <a:xfrm flipH="1">
            <a:off x="5286703" y="5297214"/>
            <a:ext cx="1576552" cy="0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2781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7E76C3-E397-45C5-E9FC-1B2D917020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5907FE-16CD-7A8B-84B6-2B8980E722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Классификаторы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84E18E08-884D-597C-0F8B-155B11188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4428626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Автоматическое обновление классификаторов: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банков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валют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видов транспорта и транспортировки товаров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видов экономической деятельности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29A5E4D-A033-F49C-EB0C-8066E14CB9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3761" y="3528388"/>
            <a:ext cx="7240957" cy="310326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Подзаголовок 4">
            <a:extLst>
              <a:ext uri="{FF2B5EF4-FFF2-40B4-BE49-F238E27FC236}">
                <a16:creationId xmlns:a16="http://schemas.microsoft.com/office/drawing/2014/main" id="{C1D6B870-23B0-97C7-0BCE-3E8A58E55753}"/>
              </a:ext>
            </a:extLst>
          </p:cNvPr>
          <p:cNvSpPr txBox="1">
            <a:spLocks/>
          </p:cNvSpPr>
          <p:nvPr/>
        </p:nvSpPr>
        <p:spPr>
          <a:xfrm>
            <a:off x="7729404" y="900822"/>
            <a:ext cx="4315451" cy="4343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КБК, КНП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основных фондов 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стран мира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Классификатор условий поставки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Ставки рефинансирования НБ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sz="2000" dirty="0"/>
              <a:t>Регламентированные расчетные показатели</a:t>
            </a:r>
            <a:endParaRPr lang="kk-KZ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658932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C0F351-692F-01D8-1C69-53FC826A9C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50869F-FF1C-9A8B-F43B-B79A68372A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Классификаторы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FB3B317-A628-60D2-C488-D8DC50ED8F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Настройка автоматического обновления классификаторов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0C49C3C-7C35-4B32-F032-D093D8620E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0344" y="1503738"/>
            <a:ext cx="8206695" cy="472289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9393444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BB0DD-A04B-AF8D-6A6E-765217267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C2C2F2-8B6A-23DD-CC7E-063910843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Классификаторы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07EB10C-D0F7-B4BE-4737-B7477E476E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Настройка автоматического обновления классификаторов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3D5016-F721-E6B3-828F-4BABE7990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600200"/>
            <a:ext cx="6278723" cy="3900280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626FD42-6EB2-9661-4599-A0D4791A81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0665" y="2065444"/>
            <a:ext cx="4369296" cy="2659298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DC53780-F51B-B9A1-F879-BD0E7EF3C0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0151" y="3395093"/>
            <a:ext cx="4451048" cy="870857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6998825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6483F5-1CE8-53BD-511D-C22E649E6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1942B2-B854-0B5D-648B-2608F9C172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Классификаторы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A873455-A609-3D80-0F15-B585E4F4FB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Настройка автоматического обновления классификаторов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FB3AAF5-5208-A2A5-B669-E15E1ABECF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2051" y="1371600"/>
            <a:ext cx="6292606" cy="5174558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245483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C2A2A9-FF24-2127-1E20-3DFE27C143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632DF8-3945-0227-F145-D23D010E36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Классификаторы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47F825D-08B5-DFB6-8EBA-CDB727AA99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6975087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Загрузка из файла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4E2F9A1-3B62-4E3B-67A0-8C8B15C770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" y="1371600"/>
            <a:ext cx="7284033" cy="3749909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1EA00EB-3B80-591C-388A-95DC841F89BD}"/>
              </a:ext>
            </a:extLst>
          </p:cNvPr>
          <p:cNvSpPr/>
          <p:nvPr/>
        </p:nvSpPr>
        <p:spPr>
          <a:xfrm>
            <a:off x="695325" y="4039866"/>
            <a:ext cx="3748576" cy="54231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51CEA0B-DB0E-5526-DE17-DFFAA61F0B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2324" y="2819289"/>
            <a:ext cx="6694351" cy="388544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482DBE57-5971-EE25-EEA4-325E9A8F6A99}"/>
              </a:ext>
            </a:extLst>
          </p:cNvPr>
          <p:cNvSpPr/>
          <p:nvPr/>
        </p:nvSpPr>
        <p:spPr>
          <a:xfrm>
            <a:off x="4908332" y="4372304"/>
            <a:ext cx="515006" cy="262759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EB5D141-B385-4908-4F4C-A6DC1F2570B3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4412371" y="4347360"/>
            <a:ext cx="495961" cy="156324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77631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BC0922-BD67-E534-882C-1BF0505FE3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0B8C56-6659-8E80-15E4-00BE79A625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Экспресс-проверка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B510B294-275B-770E-2DE7-F508C31E9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7487984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Контроль превышения порога для постановки на учет по НДС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4E266D-1520-CF21-EC02-F284AD196E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6" y="1371600"/>
            <a:ext cx="10062467" cy="480254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D40D864-3069-827F-9CFA-A69D149C0562}"/>
              </a:ext>
            </a:extLst>
          </p:cNvPr>
          <p:cNvSpPr/>
          <p:nvPr/>
        </p:nvSpPr>
        <p:spPr>
          <a:xfrm>
            <a:off x="850900" y="3606800"/>
            <a:ext cx="6807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4F8C86D-8E05-26DD-B877-0B785E128122}"/>
              </a:ext>
            </a:extLst>
          </p:cNvPr>
          <p:cNvSpPr/>
          <p:nvPr/>
        </p:nvSpPr>
        <p:spPr>
          <a:xfrm>
            <a:off x="850900" y="4738070"/>
            <a:ext cx="6807200" cy="60863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853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A6628-CB8D-6ABC-F8F5-52E8D0A359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E806C4-8D06-802D-0582-E4E0DC392B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Экспресс-проверка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50CE2BC-FD83-923B-F8CB-42BA64AA2F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7487984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Контроль отрицательных остатков ТМЗ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9C72713-91AC-353B-866C-A5A62FF8AC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316" y="1371600"/>
            <a:ext cx="10062467" cy="4802541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9F3A5BB-55DC-1CF5-013C-C9D7FE84CABB}"/>
              </a:ext>
            </a:extLst>
          </p:cNvPr>
          <p:cNvSpPr/>
          <p:nvPr/>
        </p:nvSpPr>
        <p:spPr>
          <a:xfrm>
            <a:off x="850900" y="3606800"/>
            <a:ext cx="6807200" cy="3048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E5E350F6-B50E-2AD1-E79C-021066DE4251}"/>
              </a:ext>
            </a:extLst>
          </p:cNvPr>
          <p:cNvSpPr/>
          <p:nvPr/>
        </p:nvSpPr>
        <p:spPr>
          <a:xfrm>
            <a:off x="850900" y="5283200"/>
            <a:ext cx="6807200" cy="863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59943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77302-1507-6404-0C59-6FE16BC530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AC8B8B-B1F4-2836-14DD-AA6094468B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Закрытие месяца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4CB3DD09-1AD3-6570-DF46-508ED137AB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7487984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Групповое </a:t>
            </a:r>
            <a:r>
              <a:rPr lang="ru-RU" sz="2000" b="1" dirty="0" err="1"/>
              <a:t>перепроведение</a:t>
            </a:r>
            <a:r>
              <a:rPr lang="ru-RU" sz="2000" b="1" dirty="0"/>
              <a:t> документов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DD72822-46B1-0219-22CA-4AB5E0BC0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83" y="1371600"/>
            <a:ext cx="9049834" cy="502560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96118EFE-9818-EFA1-998C-DBC81DEF69DC}"/>
              </a:ext>
            </a:extLst>
          </p:cNvPr>
          <p:cNvSpPr/>
          <p:nvPr/>
        </p:nvSpPr>
        <p:spPr>
          <a:xfrm>
            <a:off x="1558383" y="3251200"/>
            <a:ext cx="3585117" cy="609600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6186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6954B-FC2F-2A63-1626-C6396BED7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D98D7A-91A1-56C5-993D-2524476560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Инвентаризация НМА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1C077F49-D753-0D25-1A36-4A14359F1C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992460"/>
            <a:ext cx="7487984" cy="379140"/>
          </a:xfrm>
        </p:spPr>
        <p:txBody>
          <a:bodyPr>
            <a:normAutofit/>
          </a:bodyPr>
          <a:lstStyle/>
          <a:p>
            <a:pPr algn="l"/>
            <a:r>
              <a:rPr lang="ru-RU" sz="2000" b="1" dirty="0"/>
              <a:t>Новый документ для проведения инвентаризации НМА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B9FA32-6842-64DC-A240-942F718748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8525" y="1612900"/>
            <a:ext cx="11111198" cy="4139689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39243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E0A123-E5AB-F4BA-CE8C-CDD5BD748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470CA-DF12-35B2-3A54-94A3D9C406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FDCD7B71-CF86-696F-D344-5CA775962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19"/>
            <a:ext cx="10356133" cy="1655762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На первом шаге помощника в</a:t>
            </a:r>
            <a:r>
              <a:rPr lang="kk-KZ" dirty="0"/>
              <a:t>ыполняется </a:t>
            </a:r>
            <a:r>
              <a:rPr lang="kk-KZ" b="1" dirty="0"/>
              <a:t>анализ остатков активов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dirty="0"/>
              <a:t>По ТМЗ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kk-KZ" dirty="0"/>
              <a:t>По ОС и НМА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6E8B59E-B75C-A6D6-B130-89E1F5A141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82216"/>
            <a:ext cx="5617561" cy="2534924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52117D9-23B5-1042-0A8F-628D637DC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29" y="2528642"/>
            <a:ext cx="5195401" cy="2943402"/>
          </a:xfrm>
          <a:prstGeom prst="rect">
            <a:avLst/>
          </a:prstGeom>
          <a:ln>
            <a:solidFill>
              <a:srgbClr val="FFC000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B1E1478-A7F4-A2B8-A179-3E01AC2D15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0580" y="4217140"/>
            <a:ext cx="6248400" cy="2297421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4830863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323D37-03BC-3A9B-D118-0F65201BBD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040" y="3627361"/>
            <a:ext cx="5518663" cy="738162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effectLst/>
                <a:latin typeface="Futura PT Medium" panose="020B0602020204020303" pitchFamily="34" charset="-52"/>
              </a:rPr>
              <a:t>Спасибо за внимание!</a:t>
            </a:r>
            <a:endParaRPr lang="ru-RU" sz="4000" dirty="0">
              <a:latin typeface="Futura PT Medium" panose="020B0602020204020303" pitchFamily="34" charset="-52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E99FC3-E736-62D7-5A4D-2B4CC983E9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040" y="4614761"/>
            <a:ext cx="5648960" cy="547175"/>
          </a:xfrm>
        </p:spPr>
        <p:txBody>
          <a:bodyPr/>
          <a:lstStyle/>
          <a:p>
            <a:pPr algn="l"/>
            <a:r>
              <a:rPr lang="ru-RU" dirty="0"/>
              <a:t>Имя, компания, контакты</a:t>
            </a:r>
          </a:p>
        </p:txBody>
      </p:sp>
    </p:spTree>
    <p:extLst>
      <p:ext uri="{BB962C8B-B14F-4D97-AF65-F5344CB8AC3E}">
        <p14:creationId xmlns:p14="http://schemas.microsoft.com/office/powerpoint/2010/main" val="1924776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8A8B4-2AC0-659F-DD79-9D8D9FE316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E70359-49A0-6BF3-3616-1B31798C3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5" name="Подзаголовок 4">
            <a:extLst>
              <a:ext uri="{FF2B5EF4-FFF2-40B4-BE49-F238E27FC236}">
                <a16:creationId xmlns:a16="http://schemas.microsoft.com/office/drawing/2014/main" id="{0BDF24E6-600F-9A23-D1C1-7F4E54FA95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4316" y="1077119"/>
            <a:ext cx="3077455" cy="5281958"/>
          </a:xfrm>
        </p:spPr>
        <p:txBody>
          <a:bodyPr>
            <a:normAutofit/>
          </a:bodyPr>
          <a:lstStyle/>
          <a:p>
            <a:pPr algn="l"/>
            <a:r>
              <a:rPr lang="ru-RU" dirty="0"/>
              <a:t>На следующем шаге </a:t>
            </a:r>
            <a:r>
              <a:rPr lang="en-US" dirty="0"/>
              <a:t> </a:t>
            </a:r>
            <a:r>
              <a:rPr lang="ru-RU" dirty="0"/>
              <a:t>в</a:t>
            </a:r>
            <a:r>
              <a:rPr lang="kk-KZ" dirty="0"/>
              <a:t>ыполняется </a:t>
            </a:r>
            <a:r>
              <a:rPr lang="kk-KZ" b="1" dirty="0"/>
              <a:t>анализ остатков по документам поступления</a:t>
            </a:r>
            <a:r>
              <a:rPr lang="en-US" dirty="0"/>
              <a:t>: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/>
              <a:t>Расчет суммы НДС, принимаемой в зачет</a:t>
            </a:r>
          </a:p>
          <a:p>
            <a:pPr marL="342900" indent="-342900" algn="l">
              <a:buFont typeface="Wingdings" panose="05000000000000000000" pitchFamily="2" charset="2"/>
              <a:buChar char="ü"/>
            </a:pPr>
            <a:r>
              <a:rPr lang="ru-RU" b="1" dirty="0"/>
              <a:t>Определение документа, подтверждающего зачет (ЭСФ)</a:t>
            </a:r>
            <a:endParaRPr lang="kk-KZ" b="1" dirty="0"/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4E41CD-F9CA-DAB3-8D7A-FBE1676902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7" y="1069314"/>
            <a:ext cx="8118966" cy="5449716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07448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6CC0AD-A2FF-CEA6-EC90-A086BCD53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0065614-C655-22E4-E3FA-2EA10D2277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439" y="1127768"/>
            <a:ext cx="8118966" cy="5449716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DCF306-33E5-7F98-D3EA-6EB2E6AA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EF2995C-656D-F802-53E5-E8825D9335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0086" y="1053401"/>
            <a:ext cx="6955971" cy="4520054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CF552ACF-9928-76C3-C3C0-8F2030754505}"/>
              </a:ext>
            </a:extLst>
          </p:cNvPr>
          <p:cNvSpPr/>
          <p:nvPr/>
        </p:nvSpPr>
        <p:spPr>
          <a:xfrm>
            <a:off x="6313714" y="6259284"/>
            <a:ext cx="1850572" cy="28554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4279A1A8-115C-A911-0E90-4EDC2A6A7D23}"/>
              </a:ext>
            </a:extLst>
          </p:cNvPr>
          <p:cNvCxnSpPr/>
          <p:nvPr/>
        </p:nvCxnSpPr>
        <p:spPr>
          <a:xfrm flipV="1">
            <a:off x="7489371" y="5508139"/>
            <a:ext cx="239486" cy="75114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71222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DD465-65EF-8A08-B9CF-0F2EEEE0D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3EEE8-BD7A-4B6F-DED4-5307464BDB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E5D848-7F14-2B7C-02DD-0A70CCD74B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3291" y="1423707"/>
            <a:ext cx="9087368" cy="4794213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858659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959EF6-8B35-0982-2A68-718AD3F5C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C44C11-E465-A2A8-55F0-30F9902514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DCE497-60BC-27E7-31BF-3756DEE341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940" y="1333207"/>
            <a:ext cx="10174120" cy="4191585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1339213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3B20D-AEB1-A268-EBD6-85FA54628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7DCEB49-5646-4582-FCE8-082B0795B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712" y="1419043"/>
            <a:ext cx="10062467" cy="4259397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43D69-80F4-8BDC-A10C-ACCE4AD92F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E63DF11-4369-6750-4BAC-33E77937B225}"/>
              </a:ext>
            </a:extLst>
          </p:cNvPr>
          <p:cNvSpPr/>
          <p:nvPr/>
        </p:nvSpPr>
        <p:spPr>
          <a:xfrm>
            <a:off x="4822923" y="3548741"/>
            <a:ext cx="2524933" cy="7620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10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057125-AEE0-ECDE-7A7A-25B2D5E4CF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427E055-FE40-8614-E268-CF1E64012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932" y="1404749"/>
            <a:ext cx="11415564" cy="4287983"/>
          </a:xfrm>
          <a:prstGeom prst="rect">
            <a:avLst/>
          </a:prstGeom>
          <a:ln>
            <a:solidFill>
              <a:srgbClr val="FFC000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C52B19-FC34-97C2-3D11-9423E00F4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325" y="247858"/>
            <a:ext cx="10475883" cy="612464"/>
          </a:xfrm>
        </p:spPr>
        <p:txBody>
          <a:bodyPr anchor="t">
            <a:noAutofit/>
          </a:bodyPr>
          <a:lstStyle/>
          <a:p>
            <a:pPr algn="l"/>
            <a:r>
              <a:rPr lang="ru-RU" sz="4000" dirty="0">
                <a:solidFill>
                  <a:srgbClr val="000000"/>
                </a:solidFill>
                <a:latin typeface="Futura PT Demi" panose="020B0702020204020303" pitchFamily="34" charset="0"/>
                <a:ea typeface="Yu Gothic UI Semibold" panose="020B0700000000000000" pitchFamily="34" charset="-128"/>
              </a:rPr>
              <a:t>Помощник постановки на учет по НДС</a:t>
            </a:r>
            <a:endParaRPr lang="ru-RU" sz="4000" dirty="0">
              <a:solidFill>
                <a:srgbClr val="363633"/>
              </a:solidFill>
              <a:latin typeface="Futura PT Medium" panose="020B0602020204020303" pitchFamily="34" charset="-52"/>
            </a:endParaRP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ECC8BA5-2365-1762-EBED-9568A39BF84C}"/>
              </a:ext>
            </a:extLst>
          </p:cNvPr>
          <p:cNvSpPr/>
          <p:nvPr/>
        </p:nvSpPr>
        <p:spPr>
          <a:xfrm>
            <a:off x="7054494" y="1785255"/>
            <a:ext cx="4266649" cy="762001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C641666-0D96-9D4F-DC77-426A4B4A1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81" y="2740930"/>
            <a:ext cx="7824638" cy="4039808"/>
          </a:xfrm>
          <a:prstGeom prst="rect">
            <a:avLst/>
          </a:prstGeom>
          <a:ln>
            <a:solidFill>
              <a:srgbClr val="FFC000"/>
            </a:solidFill>
          </a:ln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98705F0A-4F5E-C641-18B1-8EFA90E54ACA}"/>
              </a:ext>
            </a:extLst>
          </p:cNvPr>
          <p:cNvCxnSpPr>
            <a:cxnSpLocks/>
          </p:cNvCxnSpPr>
          <p:nvPr/>
        </p:nvCxnSpPr>
        <p:spPr>
          <a:xfrm flipH="1">
            <a:off x="6096000" y="2547256"/>
            <a:ext cx="2764971" cy="979715"/>
          </a:xfrm>
          <a:prstGeom prst="straightConnector1">
            <a:avLst/>
          </a:prstGeom>
          <a:ln w="381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29741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D11B41E744F344EA9D0AEB9E748A983" ma:contentTypeVersion="4" ma:contentTypeDescription="Создание документа." ma:contentTypeScope="" ma:versionID="f9f971c15ef892152977a7454d5785b3">
  <xsd:schema xmlns:xsd="http://www.w3.org/2001/XMLSchema" xmlns:xs="http://www.w3.org/2001/XMLSchema" xmlns:p="http://schemas.microsoft.com/office/2006/metadata/properties" xmlns:ns3="e6cce753-a48a-4c95-b009-ee9c31968b02" targetNamespace="http://schemas.microsoft.com/office/2006/metadata/properties" ma:root="true" ma:fieldsID="d0e1150edc09d8c7bac7856845366af9" ns3:_="">
    <xsd:import namespace="e6cce753-a48a-4c95-b009-ee9c31968b0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cce753-a48a-4c95-b009-ee9c31968b0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141474B-D481-45B3-98FA-63118C32E1E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381E6D-18D8-4069-B1B0-9BCF52EE263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cce753-a48a-4c95-b009-ee9c31968b0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DACC323-D2ED-4952-891E-B9DB66F540D0}">
  <ds:schemaRefs>
    <ds:schemaRef ds:uri="http://www.w3.org/XML/1998/namespace"/>
    <ds:schemaRef ds:uri="http://schemas.microsoft.com/office/2006/metadata/properties"/>
    <ds:schemaRef ds:uri="e6cce753-a48a-4c95-b009-ee9c31968b02"/>
    <ds:schemaRef ds:uri="http://purl.org/dc/dcmitype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2237</TotalTime>
  <Words>2359</Words>
  <Application>Microsoft Office PowerPoint</Application>
  <PresentationFormat>Широкоэкранный</PresentationFormat>
  <Paragraphs>203</Paragraphs>
  <Slides>30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Futura PT Demi</vt:lpstr>
      <vt:lpstr>Futura PT Medium</vt:lpstr>
      <vt:lpstr>Wingdings</vt:lpstr>
      <vt:lpstr>Тема Office</vt:lpstr>
      <vt:lpstr>Новое в «1С:Бухгалтерии 8 для Казахстана»: помощник постановки на рег. учет по НДС, новый метод оценки запасов, сервис автоматического обновления классификаторов и другие полезные изменения для бухгалтера</vt:lpstr>
      <vt:lpstr>Помощник постановки на учет по НДС</vt:lpstr>
      <vt:lpstr>Помощник постановки на учет по НДС</vt:lpstr>
      <vt:lpstr>Помощник постановки на учет по НДС</vt:lpstr>
      <vt:lpstr>Помощник постановки на учет по НДС</vt:lpstr>
      <vt:lpstr>Помощник постановки на учет по НДС</vt:lpstr>
      <vt:lpstr>Помощник постановки на учет по НДС</vt:lpstr>
      <vt:lpstr>Помощник постановки на учет по НДС</vt:lpstr>
      <vt:lpstr>Помощник постановки на учет по НДС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Новый метод оценки запасов</vt:lpstr>
      <vt:lpstr>Классификаторы</vt:lpstr>
      <vt:lpstr>Классификаторы</vt:lpstr>
      <vt:lpstr>Классификаторы</vt:lpstr>
      <vt:lpstr>Классификаторы</vt:lpstr>
      <vt:lpstr>Классификаторы</vt:lpstr>
      <vt:lpstr>Экспресс-проверка</vt:lpstr>
      <vt:lpstr>Экспресс-проверка</vt:lpstr>
      <vt:lpstr>Закрытие месяца</vt:lpstr>
      <vt:lpstr>Инвентаризация НМА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Изменения в учете индивидуального предпринимателя в связи с вводом  в действие Социального кодекса РК</dc:title>
  <dc:creator>Виктория Бендиг</dc:creator>
  <cp:lastModifiedBy>Олеся Михеева</cp:lastModifiedBy>
  <cp:revision>60</cp:revision>
  <dcterms:created xsi:type="dcterms:W3CDTF">2023-08-25T10:02:24Z</dcterms:created>
  <dcterms:modified xsi:type="dcterms:W3CDTF">2025-09-16T07:43:42Z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0x0101007D11B41E744F344EA9D0AEB9E748A983</vt:lpwstr>
  </property>
</Properties>
</file>