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5" r:id="rId7"/>
    <p:sldId id="257" r:id="rId8"/>
    <p:sldId id="266" r:id="rId9"/>
    <p:sldId id="267" r:id="rId10"/>
    <p:sldId id="261" r:id="rId11"/>
    <p:sldId id="262" r:id="rId12"/>
    <p:sldId id="263" r:id="rId13"/>
    <p:sldId id="269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я П. Цион" initials="ЕПЦ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2397" autoAdjust="0"/>
  </p:normalViewPr>
  <p:slideViewPr>
    <p:cSldViewPr snapToGrid="0" showGuides="1">
      <p:cViewPr varScale="1">
        <p:scale>
          <a:sx n="50" d="100"/>
          <a:sy n="50" d="100"/>
        </p:scale>
        <p:origin x="1458" y="54"/>
      </p:cViewPr>
      <p:guideLst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99D25-1C2A-4183-9E06-F0F6705A4A36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FA54A-1636-4DC8-95F6-469BC7547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57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2025 году произошли различные изменения</a:t>
            </a:r>
            <a:r>
              <a:rPr lang="ru-RU" baseline="0" dirty="0"/>
              <a:t> в законодательстве и учете, в том числе и в </a:t>
            </a:r>
            <a:r>
              <a:rPr lang="ru-RU" b="1" baseline="0" dirty="0"/>
              <a:t>системе Маркировки и прослеживаемости товаров (ИС МПТ). </a:t>
            </a:r>
          </a:p>
          <a:p>
            <a:r>
              <a:rPr lang="ru-RU" baseline="0" dirty="0"/>
              <a:t>Для работы с этой системой в 1С реализован сервис </a:t>
            </a:r>
            <a:r>
              <a:rPr lang="ru-RU" b="1" baseline="0" dirty="0"/>
              <a:t>1С: Маркировка для Казахстана, </a:t>
            </a:r>
            <a:r>
              <a:rPr lang="ru-RU" b="0" baseline="0" dirty="0"/>
              <a:t>который доступен для следующих </a:t>
            </a:r>
            <a:r>
              <a:rPr lang="ru-RU" baseline="0" dirty="0"/>
              <a:t>типовых программных продуктов: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baseline="0" dirty="0"/>
              <a:t>1С: Бухгалтерии для Казахстана, ред. 3.0</a:t>
            </a:r>
            <a:r>
              <a:rPr lang="ru-RU" sz="800" i="1" baseline="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baseline="0" dirty="0"/>
              <a:t>1С: Розницы для Казахстана, ред. 2.3</a:t>
            </a:r>
            <a:r>
              <a:rPr lang="ru-RU" sz="800" i="1" baseline="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baseline="0" dirty="0"/>
              <a:t>1С: Управления торговлей для Казахстана, ред. 3.4;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baseline="0" dirty="0"/>
              <a:t>1С: Комплексной автоматизации для Казахстана, ред. 2.4;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baseline="0" dirty="0"/>
              <a:t>1С: Управления предприятием для Казахстана, ред. 2.0.</a:t>
            </a:r>
          </a:p>
          <a:p>
            <a:r>
              <a:rPr lang="ru-RU" baseline="0" dirty="0"/>
              <a:t>В сервисе поддерживается работа с товарными группами, учет прослеживаемости которых внедрен на территории Казахстана: </a:t>
            </a:r>
            <a:r>
              <a:rPr lang="ru-RU" b="1" baseline="0" dirty="0"/>
              <a:t>табачная, обувная и лекарственная продукции.</a:t>
            </a:r>
          </a:p>
          <a:p>
            <a:r>
              <a:rPr lang="ru-RU" baseline="0" dirty="0"/>
              <a:t>Возможности модуля маркировки рассчитаны на всех участников товарооборота маркируемой продукции: </a:t>
            </a:r>
            <a:r>
              <a:rPr lang="ru-RU" b="1" baseline="0" dirty="0"/>
              <a:t>производителей, импортёров и розничных реализаторов</a:t>
            </a:r>
            <a:r>
              <a:rPr lang="ru-RU" baseline="0" dirty="0"/>
              <a:t>.</a:t>
            </a:r>
          </a:p>
          <a:p>
            <a:r>
              <a:rPr lang="ru-RU" baseline="0" dirty="0"/>
              <a:t>Рассмотрим по порядку изменения, которые произошли </a:t>
            </a:r>
            <a:r>
              <a:rPr lang="ru-RU" b="1" baseline="0" dirty="0"/>
              <a:t>в системе Маркировки и прослеживаемости товаров.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403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Еще одно изменение, реализованное в сервисе</a:t>
            </a:r>
            <a:r>
              <a:rPr lang="ru-RU" b="0" baseline="0" dirty="0"/>
              <a:t> 1С:Маркировка, это </a:t>
            </a:r>
            <a:r>
              <a:rPr lang="ru-RU" b="1" baseline="0" dirty="0"/>
              <a:t>механизм логирования операций сервера ИС.</a:t>
            </a:r>
          </a:p>
          <a:p>
            <a:endParaRPr lang="ru-RU" b="1" baseline="0" dirty="0"/>
          </a:p>
          <a:p>
            <a:r>
              <a:rPr lang="ru-RU" b="0" baseline="0" dirty="0"/>
              <a:t>Данный функционал </a:t>
            </a:r>
            <a:r>
              <a:rPr lang="ru-RU" b="1" baseline="0" dirty="0"/>
              <a:t>носит служебный характер </a:t>
            </a:r>
            <a:r>
              <a:rPr lang="ru-RU" b="0" baseline="0" dirty="0"/>
              <a:t>и будет интересен в большей степени техническим специалистам и администраторам учетных систем </a:t>
            </a:r>
            <a:r>
              <a:rPr lang="ru-RU" b="1" baseline="0" dirty="0"/>
              <a:t>д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ля получения более подробной технической информации об ошибках при обмене с серверами ИС МПТ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ИС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ЦЭДМ.</a:t>
            </a:r>
          </a:p>
          <a:p>
            <a:endParaRPr lang="ru-RU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Функционал логирования предназначен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диагностики модульных и серверных ошибок, с которыми может столкнуться пользователь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процессе отправки документов сервиса маркировки. </a:t>
            </a:r>
          </a:p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столкновении с ошибкой в момент взаимодействия с сервером пользователю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следует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активировать режим </a:t>
            </a:r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логирования</a:t>
            </a:r>
            <a:r>
              <a:rPr lang="ru-R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воспроизвести ситуацию повторно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b="0" baseline="0" dirty="0"/>
              <a:t>При этом в лог запросов будут сформированы записи о выполненных методах </a:t>
            </a:r>
            <a:r>
              <a:rPr lang="en-US" b="0" baseline="0" dirty="0"/>
              <a:t>API </a:t>
            </a:r>
            <a:r>
              <a:rPr lang="ru-RU" b="0" baseline="0" dirty="0"/>
              <a:t>и полученном с сервера ответе. </a:t>
            </a:r>
          </a:p>
          <a:p>
            <a:r>
              <a:rPr lang="ru-RU" b="1" baseline="0" dirty="0"/>
              <a:t>Анализируя данную информацию, технический специалист может уточнить причину появления ошибки.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июля 2025 года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Актах приема/передачи ИС МПТ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оформленных с указанием табачной продукции,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введено обязательство по заполнению сведений о цене и стоимости товара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связи с этим на портале ИС МПТ в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Актах приема/передачи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появились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 обязательные для заполнения поля: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 потребительских упаковок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количество товара в потребительских кодах маркировки. В случае указания в документе транспортных или групповых упаковок требуется уточнить количество их вложенных позиций.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Цена за единицу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стоимость одной потребительской упаковки товара, указываемая без учета НДС;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Стоимость без НДС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общая стоимость позиций без учета НДС;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Ставка НДС;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Сумма НДС;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Общая стоимость с НДС;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Код ТН ВЭД.</a:t>
            </a:r>
          </a:p>
          <a:p>
            <a:pPr marL="0" indent="0">
              <a:buFontTx/>
              <a:buNone/>
            </a:pP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сведения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указываются в разрезе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GTIN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документа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 отметить, что для Актов с обувной продукцией,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также оформляемых в ИС МПТ, заполнение этих сведений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является обязательным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остается на усмотрение поставщика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indent="0">
              <a:buFontTx/>
              <a:buNone/>
            </a:pPr>
            <a:endParaRPr lang="ru-R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dirty="0"/>
              <a:t>Для поддержания</a:t>
            </a:r>
            <a:r>
              <a:rPr lang="ru-RU" baseline="0" dirty="0"/>
              <a:t> данных изменений </a:t>
            </a:r>
            <a:r>
              <a:rPr lang="ru-RU" b="1" baseline="0" dirty="0"/>
              <a:t>в Актах приема/передачи модуля ИС МПТ </a:t>
            </a:r>
            <a:r>
              <a:rPr lang="ru-RU" b="0" baseline="0" dirty="0"/>
              <a:t>в сервисе </a:t>
            </a:r>
            <a:r>
              <a:rPr lang="ru-RU" b="1" baseline="0" dirty="0"/>
              <a:t>1С: Маркировка для Казахстана </a:t>
            </a:r>
            <a:r>
              <a:rPr lang="ru-RU" b="0" baseline="0" dirty="0"/>
              <a:t>добавлена </a:t>
            </a:r>
            <a:r>
              <a:rPr lang="ru-RU" b="1" baseline="0" dirty="0"/>
              <a:t>новая табличная часть «Итоги», </a:t>
            </a:r>
            <a:r>
              <a:rPr lang="ru-RU" b="0" baseline="0" dirty="0"/>
              <a:t>з</a:t>
            </a:r>
            <a:r>
              <a:rPr lang="ru-RU" baseline="0" dirty="0"/>
              <a:t>аполнение которой </a:t>
            </a:r>
            <a:r>
              <a:rPr lang="ru-RU" b="1" baseline="0" dirty="0"/>
              <a:t>происходит с помощью команды «Рассчитать итоги».  При этом автоматически </a:t>
            </a:r>
            <a:r>
              <a:rPr lang="ru-RU" b="0" baseline="0" dirty="0"/>
              <a:t>на основании кодов маркировки, </a:t>
            </a:r>
            <a:r>
              <a:rPr lang="ru-RU" b="1" baseline="0" dirty="0"/>
              <a:t>указанных в таблице «Марки»: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baseline="0" dirty="0"/>
              <a:t>определяется список 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GTIN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документа;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сервера запрашивается состав указанных упаковок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чтобы рассчитать </a:t>
            </a:r>
            <a:r>
              <a:rPr lang="ru-RU" baseline="0" dirty="0"/>
              <a:t>количество потребительских кодов. </a:t>
            </a:r>
          </a:p>
          <a:p>
            <a:endParaRPr lang="ru-RU" baseline="0" dirty="0"/>
          </a:p>
          <a:p>
            <a:r>
              <a:rPr lang="ru-RU" b="1" baseline="0" dirty="0"/>
              <a:t>Стоимостные показатели </a:t>
            </a:r>
            <a:r>
              <a:rPr lang="ru-RU" baseline="0" dirty="0"/>
              <a:t>в итогах заполняются </a:t>
            </a:r>
            <a:r>
              <a:rPr lang="ru-RU" b="1" baseline="0" dirty="0"/>
              <a:t>автоматически</a:t>
            </a:r>
            <a:r>
              <a:rPr lang="ru-RU" baseline="0" dirty="0"/>
              <a:t> </a:t>
            </a:r>
            <a:r>
              <a:rPr lang="ru-RU" b="1" baseline="0" dirty="0"/>
              <a:t>на основании документа-основания </a:t>
            </a:r>
            <a:r>
              <a:rPr lang="ru-RU" b="0" baseline="0" dirty="0"/>
              <a:t>(</a:t>
            </a:r>
            <a:r>
              <a:rPr lang="ru-RU" baseline="0" dirty="0"/>
              <a:t>если Акт отражен в учете), </a:t>
            </a:r>
            <a:r>
              <a:rPr lang="ru-RU" b="1" baseline="0" dirty="0"/>
              <a:t>либо вручную</a:t>
            </a:r>
            <a:r>
              <a:rPr lang="ru-RU" baseline="0" dirty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Также для удобства пользователей </a:t>
            </a:r>
            <a:r>
              <a:rPr lang="ru-RU" b="1" baseline="0" dirty="0"/>
              <a:t>добавлены дополнительные проверки в состав команды «Проверить»: </a:t>
            </a:r>
            <a:r>
              <a:rPr lang="ru-RU" baseline="0" dirty="0"/>
              <a:t>если в </a:t>
            </a:r>
            <a:r>
              <a:rPr lang="ru-RU" b="1" baseline="0" dirty="0"/>
              <a:t>Акте приема/передачи табачной продукции </a:t>
            </a:r>
            <a:r>
              <a:rPr lang="ru-RU" baseline="0" dirty="0"/>
              <a:t>какие-либо из обязательных полей в таблице </a:t>
            </a:r>
            <a:r>
              <a:rPr lang="ru-RU" b="1" baseline="0" dirty="0"/>
              <a:t>Итоги</a:t>
            </a:r>
            <a:r>
              <a:rPr lang="ru-RU" baseline="0" dirty="0"/>
              <a:t> остались не заполнены, то </a:t>
            </a:r>
            <a:r>
              <a:rPr lang="ru-RU" b="1" baseline="0" dirty="0"/>
              <a:t>система оповестит об этом до отправки документа, </a:t>
            </a:r>
            <a:r>
              <a:rPr lang="ru-RU" b="0" baseline="0" dirty="0"/>
              <a:t>при этом </a:t>
            </a:r>
            <a:r>
              <a:rPr lang="ru-RU" b="1" baseline="0" dirty="0"/>
              <a:t>отправка документа будет невозможна до тех пор, пока данные не будут заполнены.</a:t>
            </a:r>
            <a:endParaRPr lang="ru-RU" b="1" dirty="0"/>
          </a:p>
          <a:p>
            <a:endParaRPr lang="ru-RU" baseline="0" dirty="0"/>
          </a:p>
          <a:p>
            <a:r>
              <a:rPr lang="ru-RU" dirty="0"/>
              <a:t>Для Актов с </a:t>
            </a:r>
            <a:r>
              <a:rPr lang="ru-RU" b="1" dirty="0"/>
              <a:t>обувной</a:t>
            </a:r>
            <a:r>
              <a:rPr lang="ru-RU" b="1" baseline="0" dirty="0"/>
              <a:t> продукцией </a:t>
            </a:r>
            <a:r>
              <a:rPr lang="ru-RU" baseline="0" dirty="0"/>
              <a:t>данные проверки выполняются </a:t>
            </a:r>
            <a:r>
              <a:rPr lang="ru-RU" b="1" baseline="0" dirty="0"/>
              <a:t>только при наличии рассчитанных итогов </a:t>
            </a:r>
            <a:r>
              <a:rPr lang="ru-RU" baseline="0" dirty="0"/>
              <a:t>и </a:t>
            </a:r>
            <a:r>
              <a:rPr lang="ru-RU" b="1" baseline="0" dirty="0"/>
              <a:t>предупреждения носят информативный характер</a:t>
            </a:r>
            <a:r>
              <a:rPr lang="ru-RU" baseline="0" dirty="0"/>
              <a:t>, т.е. </a:t>
            </a:r>
            <a:r>
              <a:rPr lang="ru-RU" b="1" baseline="0" dirty="0"/>
              <a:t>незаполненные поля не запрещают отправку</a:t>
            </a:r>
            <a:r>
              <a:rPr lang="ru-RU" baseline="0" dirty="0"/>
              <a:t> документа.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Следующее</a:t>
            </a:r>
            <a:r>
              <a:rPr lang="ru-RU" baseline="0" dirty="0"/>
              <a:t> крупное изменение </a:t>
            </a:r>
            <a:r>
              <a:rPr lang="ru-RU" dirty="0"/>
              <a:t>в сервисе - реализация </a:t>
            </a:r>
            <a:r>
              <a:rPr lang="ru-RU" b="1" dirty="0"/>
              <a:t>Поддержки мультитоварных упаковок в документах модуля ИС ЦЭДМ (</a:t>
            </a:r>
            <a:r>
              <a:rPr lang="ru-RU" sz="1200" b="1" dirty="0"/>
              <a:t>Центр электронного документооборота маркированных товаров).</a:t>
            </a:r>
            <a:endParaRPr lang="ru-RU" b="1" dirty="0"/>
          </a:p>
          <a:p>
            <a:endParaRPr lang="ru-RU" b="1" dirty="0"/>
          </a:p>
          <a:p>
            <a:r>
              <a:rPr lang="ru-RU" dirty="0"/>
              <a:t>В документах </a:t>
            </a:r>
            <a:r>
              <a:rPr lang="ru-RU" b="1" dirty="0"/>
              <a:t>ИС ЦЭДМ </a:t>
            </a:r>
            <a:r>
              <a:rPr lang="ru-RU" dirty="0"/>
              <a:t>необходимость заполнять итоговую информацию о количестве потребительских кодов и цене товаров в разрезе </a:t>
            </a:r>
            <a:r>
              <a:rPr lang="en-US" dirty="0"/>
              <a:t>GTIN</a:t>
            </a:r>
            <a:r>
              <a:rPr lang="ru-RU" dirty="0"/>
              <a:t> </a:t>
            </a:r>
            <a:r>
              <a:rPr lang="ru-RU" b="1" dirty="0"/>
              <a:t>появилась</a:t>
            </a:r>
            <a:r>
              <a:rPr lang="ru-RU" b="1" baseline="0" dirty="0"/>
              <a:t> уже давно. </a:t>
            </a:r>
            <a:endParaRPr lang="ru-RU" b="1" dirty="0"/>
          </a:p>
          <a:p>
            <a:r>
              <a:rPr lang="ru-RU" dirty="0"/>
              <a:t>Данное обязательство было введено в </a:t>
            </a:r>
            <a:r>
              <a:rPr lang="ru-RU" b="1" dirty="0"/>
              <a:t>декабре 2024 года</a:t>
            </a:r>
            <a:r>
              <a:rPr lang="ru-RU" dirty="0"/>
              <a:t>, однако на текущий момент </a:t>
            </a:r>
            <a:r>
              <a:rPr lang="ru-RU" b="1" dirty="0"/>
              <a:t>все</a:t>
            </a:r>
            <a:r>
              <a:rPr lang="ru-RU" b="1" baseline="0" dirty="0"/>
              <a:t> еще допускается указание нулевых цен товаров</a:t>
            </a:r>
            <a:r>
              <a:rPr lang="ru-RU" baseline="0" dirty="0"/>
              <a:t>. </a:t>
            </a:r>
            <a:endParaRPr lang="ru-RU" dirty="0"/>
          </a:p>
          <a:p>
            <a:endParaRPr lang="ru-RU" dirty="0"/>
          </a:p>
          <a:p>
            <a:r>
              <a:rPr lang="ru-RU" dirty="0"/>
              <a:t>Как и в </a:t>
            </a:r>
            <a:r>
              <a:rPr lang="ru-RU" b="1" dirty="0"/>
              <a:t>ИС МПТ</a:t>
            </a:r>
            <a:r>
              <a:rPr lang="ru-RU" dirty="0"/>
              <a:t>, у лекарственной продукции </a:t>
            </a:r>
            <a:r>
              <a:rPr lang="ru-RU" b="1" dirty="0"/>
              <a:t>при расчете итогов также требуется пересчет упаковок в потребительские коды маркировки</a:t>
            </a:r>
            <a:r>
              <a:rPr lang="ru-RU" dirty="0"/>
              <a:t>. </a:t>
            </a:r>
          </a:p>
          <a:p>
            <a:r>
              <a:rPr lang="ru-RU" dirty="0"/>
              <a:t>И в</a:t>
            </a:r>
            <a:r>
              <a:rPr lang="ru-RU" baseline="0" dirty="0"/>
              <a:t> случае указания в документе </a:t>
            </a:r>
            <a:r>
              <a:rPr lang="ru-RU" b="1" baseline="0" dirty="0"/>
              <a:t>мультитоварных упаковок</a:t>
            </a:r>
            <a:r>
              <a:rPr lang="ru-RU" baseline="0" dirty="0"/>
              <a:t>, внутри которых находятся лекарственные средства с различными </a:t>
            </a:r>
            <a:r>
              <a:rPr lang="en-US" dirty="0"/>
              <a:t>GTIN</a:t>
            </a:r>
            <a:r>
              <a:rPr lang="ru-RU" dirty="0"/>
              <a:t>, </a:t>
            </a:r>
            <a:r>
              <a:rPr lang="ru-RU" b="1" dirty="0"/>
              <a:t>требуется заполнение стоимостных показателей отдельно по всем вложенным наименованиям. </a:t>
            </a:r>
          </a:p>
          <a:p>
            <a:endParaRPr lang="ru-RU" dirty="0"/>
          </a:p>
          <a:p>
            <a:r>
              <a:rPr lang="ru-RU" dirty="0"/>
              <a:t>Выполнение этого обязательства вызывало затруднение у пользователей, т.к. р</a:t>
            </a:r>
            <a:r>
              <a:rPr lang="ru-RU" baseline="0" dirty="0"/>
              <a:t>анее в документах </a:t>
            </a:r>
            <a:r>
              <a:rPr lang="ru-RU" b="1" baseline="0" dirty="0"/>
              <a:t>ИС ЦЭДМ </a:t>
            </a:r>
            <a:r>
              <a:rPr lang="ru-RU" baseline="0" dirty="0"/>
              <a:t>для упаковки поддерживалось </a:t>
            </a:r>
            <a:r>
              <a:rPr lang="ru-RU" b="1" baseline="0" dirty="0"/>
              <a:t>указание только 1 вложенного </a:t>
            </a:r>
            <a:r>
              <a:rPr lang="en-US" b="1" dirty="0"/>
              <a:t>GTIN</a:t>
            </a:r>
            <a:r>
              <a:rPr lang="ru-RU" dirty="0"/>
              <a:t>, что </a:t>
            </a:r>
            <a:r>
              <a:rPr lang="ru-RU" b="1" dirty="0"/>
              <a:t>не позволяло в полной мере обрабатывать </a:t>
            </a:r>
            <a:r>
              <a:rPr lang="ru-RU" b="1" dirty="0" err="1"/>
              <a:t>мультитоварные</a:t>
            </a:r>
            <a:r>
              <a:rPr lang="ru-RU" b="1" dirty="0"/>
              <a:t> упаковки.</a:t>
            </a:r>
            <a:endParaRPr lang="ru-RU" baseline="0" dirty="0"/>
          </a:p>
          <a:p>
            <a:endParaRPr lang="ru-RU" dirty="0"/>
          </a:p>
          <a:p>
            <a:r>
              <a:rPr lang="ru-RU" b="0" dirty="0"/>
              <a:t>Для исправления этой ситуации была</a:t>
            </a:r>
            <a:r>
              <a:rPr lang="ru-RU" b="0" baseline="0" dirty="0"/>
              <a:t> </a:t>
            </a:r>
            <a:r>
              <a:rPr lang="ru-RU" b="1" baseline="0" dirty="0"/>
              <a:t>полностью переработана структура табличной части «Марки»</a:t>
            </a:r>
            <a:r>
              <a:rPr lang="ru-RU" b="0" baseline="0" dirty="0"/>
              <a:t> в документах модуля </a:t>
            </a:r>
            <a:r>
              <a:rPr lang="ru-RU" b="1" baseline="0" dirty="0"/>
              <a:t>ИС ЦЭДМ</a:t>
            </a:r>
            <a:r>
              <a:rPr lang="ru-RU" b="0" baseline="0" dirty="0"/>
              <a:t>.</a:t>
            </a:r>
          </a:p>
          <a:p>
            <a:r>
              <a:rPr lang="ru-RU" b="1" dirty="0"/>
              <a:t>Новая</a:t>
            </a:r>
            <a:r>
              <a:rPr lang="ru-RU" b="1" baseline="0" dirty="0"/>
              <a:t> структура </a:t>
            </a:r>
            <a:r>
              <a:rPr lang="ru-RU" baseline="0" dirty="0"/>
              <a:t>табличной части </a:t>
            </a:r>
            <a:r>
              <a:rPr lang="ru-RU" b="1" baseline="0" dirty="0"/>
              <a:t>позволяет развернуть состав транспортных упаковок до детального списка вложенных в них </a:t>
            </a:r>
            <a:r>
              <a:rPr lang="en-US" b="1" dirty="0"/>
              <a:t>GTIN</a:t>
            </a:r>
            <a:r>
              <a:rPr lang="ru-RU" b="1" baseline="0" dirty="0"/>
              <a:t>.</a:t>
            </a:r>
            <a:r>
              <a:rPr lang="ru-RU" baseline="0" dirty="0"/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Также</a:t>
            </a:r>
            <a:r>
              <a:rPr lang="ru-RU" b="1" baseline="0" dirty="0"/>
              <a:t> в</a:t>
            </a:r>
            <a:r>
              <a:rPr lang="ru-RU" b="1" dirty="0"/>
              <a:t> обновленном дереве кодов маркировки </a:t>
            </a:r>
            <a:r>
              <a:rPr lang="ru-RU" b="0" dirty="0"/>
              <a:t>теперь</a:t>
            </a:r>
            <a:r>
              <a:rPr lang="ru-RU" b="1" dirty="0"/>
              <a:t> </a:t>
            </a:r>
            <a:r>
              <a:rPr lang="ru-RU" dirty="0"/>
              <a:t>присутствуют </a:t>
            </a:r>
            <a:r>
              <a:rPr lang="ru-RU" b="1" dirty="0"/>
              <a:t>два уровня группировки</a:t>
            </a:r>
            <a:r>
              <a:rPr lang="ru-RU" b="1" baseline="0" dirty="0"/>
              <a:t> </a:t>
            </a:r>
            <a:r>
              <a:rPr lang="ru-RU" baseline="0" dirty="0"/>
              <a:t>в зависимости от типа данных строки</a:t>
            </a:r>
            <a:r>
              <a:rPr lang="ru-RU" dirty="0"/>
              <a:t>.</a:t>
            </a:r>
            <a:r>
              <a:rPr lang="ru-RU" baseline="0" dirty="0"/>
              <a:t> </a:t>
            </a:r>
          </a:p>
          <a:p>
            <a:r>
              <a:rPr lang="ru-RU" baseline="0" dirty="0"/>
              <a:t>Для </a:t>
            </a:r>
            <a:r>
              <a:rPr lang="ru-RU" b="1" baseline="0" dirty="0"/>
              <a:t>кодов упаковок </a:t>
            </a:r>
            <a:r>
              <a:rPr lang="ru-RU" baseline="0" dirty="0"/>
              <a:t>верхним уровнем группировки выступает поле </a:t>
            </a:r>
            <a:r>
              <a:rPr lang="ru-RU" b="1" baseline="0" dirty="0"/>
              <a:t>Код транспортной упаковки</a:t>
            </a:r>
            <a:r>
              <a:rPr lang="ru-RU" baseline="0" dirty="0"/>
              <a:t>, а вложенные </a:t>
            </a:r>
            <a:r>
              <a:rPr lang="en-US" b="1" dirty="0"/>
              <a:t>GTIN</a:t>
            </a:r>
            <a:r>
              <a:rPr lang="ru-RU" b="1" dirty="0"/>
              <a:t> </a:t>
            </a:r>
            <a:r>
              <a:rPr lang="ru-RU" b="0" baseline="0" dirty="0"/>
              <a:t>добавляются </a:t>
            </a:r>
            <a:r>
              <a:rPr lang="ru-RU" baseline="0" dirty="0"/>
              <a:t>в подчиненные строки </a:t>
            </a:r>
            <a:r>
              <a:rPr lang="ru-RU" b="1" baseline="0" dirty="0"/>
              <a:t>внутри кода упаковки</a:t>
            </a:r>
            <a:r>
              <a:rPr lang="ru-RU" baseline="0" dirty="0"/>
              <a:t>. </a:t>
            </a:r>
          </a:p>
          <a:p>
            <a:r>
              <a:rPr lang="ru-RU" baseline="0" dirty="0"/>
              <a:t>В свою очередь, для </a:t>
            </a:r>
            <a:r>
              <a:rPr lang="ru-RU" b="1" baseline="0" dirty="0"/>
              <a:t>потребительских</a:t>
            </a:r>
            <a:r>
              <a:rPr lang="ru-RU" baseline="0" dirty="0"/>
              <a:t> </a:t>
            </a:r>
            <a:r>
              <a:rPr lang="ru-RU" b="1" baseline="0" dirty="0"/>
              <a:t>кодов маркировки </a:t>
            </a:r>
            <a:r>
              <a:rPr lang="ru-RU" baseline="0" dirty="0"/>
              <a:t>группировка осуществляется по полю </a:t>
            </a:r>
            <a:r>
              <a:rPr lang="en-US" b="1" dirty="0"/>
              <a:t>GTIN</a:t>
            </a:r>
            <a:r>
              <a:rPr lang="ru-RU" dirty="0"/>
              <a:t>, что позволяет объединить все «штучные» однотипные товары</a:t>
            </a:r>
            <a:r>
              <a:rPr lang="ru-RU" baseline="0" dirty="0"/>
              <a:t> в одну общую группу </a:t>
            </a:r>
            <a:r>
              <a:rPr lang="ru-RU" b="1" baseline="0" dirty="0"/>
              <a:t>по Номенклатуре </a:t>
            </a:r>
            <a:r>
              <a:rPr lang="ru-RU" baseline="0" dirty="0"/>
              <a:t>с учетом ее дополнительных характеристик. </a:t>
            </a:r>
            <a:endParaRPr lang="ru-RU" dirty="0"/>
          </a:p>
          <a:p>
            <a:endParaRPr lang="ru-RU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В таблице </a:t>
            </a:r>
            <a:r>
              <a:rPr lang="ru-RU" b="1" baseline="0" dirty="0"/>
              <a:t>Итоги</a:t>
            </a:r>
            <a:r>
              <a:rPr lang="ru-RU" baseline="0" dirty="0"/>
              <a:t> при расчете учитывается информация о вложенностях упаковок</a:t>
            </a:r>
            <a:r>
              <a:rPr lang="ru-RU" dirty="0"/>
              <a:t>, </a:t>
            </a:r>
            <a:r>
              <a:rPr lang="ru-RU" b="1" dirty="0"/>
              <a:t>что позволяет корректно заполнить список </a:t>
            </a:r>
            <a:r>
              <a:rPr lang="en-US" b="1" dirty="0"/>
              <a:t>GTIN</a:t>
            </a:r>
            <a:r>
              <a:rPr lang="ru-RU" b="1" dirty="0"/>
              <a:t> документа и указать</a:t>
            </a:r>
            <a:r>
              <a:rPr lang="ru-RU" b="1" baseline="0" dirty="0"/>
              <a:t> </a:t>
            </a:r>
            <a:r>
              <a:rPr lang="ru-RU" b="1" dirty="0"/>
              <a:t>цены</a:t>
            </a:r>
            <a:r>
              <a:rPr lang="ru-RU" b="1" baseline="0" dirty="0"/>
              <a:t> по всем товарам</a:t>
            </a:r>
            <a:r>
              <a:rPr lang="ru-RU" baseline="0" dirty="0"/>
              <a:t>. </a:t>
            </a:r>
          </a:p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Заполнить состав мультитоварной упаковки в документе можно </a:t>
            </a:r>
            <a:r>
              <a:rPr lang="ru-RU" b="1" baseline="0" dirty="0"/>
              <a:t>как вручную, подобрав товар в специальной форме</a:t>
            </a:r>
            <a:r>
              <a:rPr lang="ru-RU" baseline="0" dirty="0"/>
              <a:t>, так и </a:t>
            </a:r>
            <a:r>
              <a:rPr lang="ru-RU" b="1" baseline="0" dirty="0"/>
              <a:t>путем загрузки информации об упаковке с сервера ИС ЦЭДМ</a:t>
            </a:r>
            <a:r>
              <a:rPr lang="ru-RU" baseline="0" dirty="0"/>
              <a:t>. </a:t>
            </a:r>
          </a:p>
          <a:p>
            <a:endParaRPr lang="ru-RU" baseline="0" dirty="0"/>
          </a:p>
          <a:p>
            <a:r>
              <a:rPr lang="ru-RU" baseline="0" dirty="0"/>
              <a:t>Если в базе включена опция «</a:t>
            </a:r>
            <a:r>
              <a:rPr lang="ru-RU" b="1" baseline="0" dirty="0"/>
              <a:t>Автоматически заполнять дополнительную информацию о кодах маркировки по данным ИС ЦЭДМ</a:t>
            </a:r>
            <a:r>
              <a:rPr lang="ru-RU" baseline="0" dirty="0"/>
              <a:t>», состав упаковок будет уточняться на сервере и разворачиваться в дереве </a:t>
            </a:r>
            <a:r>
              <a:rPr lang="ru-RU" b="1" baseline="0" dirty="0"/>
              <a:t>автоматически сразу при вводе кодов упаковок </a:t>
            </a:r>
            <a:r>
              <a:rPr lang="ru-RU" baseline="0" dirty="0"/>
              <a:t>в документ. </a:t>
            </a:r>
          </a:p>
          <a:p>
            <a:endParaRPr lang="ru-RU" baseline="0" dirty="0"/>
          </a:p>
          <a:p>
            <a:r>
              <a:rPr lang="ru-RU" baseline="0" dirty="0"/>
              <a:t>Если </a:t>
            </a:r>
            <a:r>
              <a:rPr lang="ru-RU" baseline="0" dirty="0" err="1"/>
              <a:t>автозапрос</a:t>
            </a:r>
            <a:r>
              <a:rPr lang="ru-RU" baseline="0" dirty="0"/>
              <a:t> информации </a:t>
            </a:r>
            <a:r>
              <a:rPr lang="ru-RU" b="1" baseline="0" dirty="0"/>
              <a:t>не используется</a:t>
            </a:r>
            <a:r>
              <a:rPr lang="ru-RU" baseline="0" dirty="0"/>
              <a:t>, в момент сканирования кода упаковки будет открываться </a:t>
            </a:r>
            <a:r>
              <a:rPr lang="ru-RU" b="0" baseline="0" dirty="0"/>
              <a:t>форма </a:t>
            </a:r>
            <a:r>
              <a:rPr lang="ru-RU" b="1" baseline="0" dirty="0"/>
              <a:t>«Уточнение данных». </a:t>
            </a:r>
          </a:p>
          <a:p>
            <a:r>
              <a:rPr lang="ru-RU" baseline="0" dirty="0"/>
              <a:t>В этой форме добавлена </a:t>
            </a:r>
            <a:r>
              <a:rPr lang="ru-RU" b="1" baseline="0" dirty="0"/>
              <a:t>новая опция – «Мультитоварная»</a:t>
            </a:r>
            <a:r>
              <a:rPr lang="ru-RU" baseline="0" dirty="0"/>
              <a:t>. </a:t>
            </a:r>
          </a:p>
          <a:p>
            <a:r>
              <a:rPr lang="ru-RU" baseline="0" dirty="0"/>
              <a:t>В случае ее включения </a:t>
            </a:r>
            <a:r>
              <a:rPr lang="ru-RU" b="1" baseline="0" dirty="0"/>
              <a:t>становится доступна табличная часть для заполнения вложенности упаковки</a:t>
            </a:r>
            <a:r>
              <a:rPr lang="ru-RU" baseline="0" dirty="0"/>
              <a:t>, в которой можно указать список различной номенклатуры. </a:t>
            </a:r>
          </a:p>
          <a:p>
            <a:r>
              <a:rPr lang="ru-RU" baseline="0" dirty="0"/>
              <a:t>Перечисленные в этой таблице позиции будут добавлены </a:t>
            </a:r>
            <a:r>
              <a:rPr lang="ru-RU" b="1" baseline="0" dirty="0"/>
              <a:t>подчиненными строками в группу-упаковку в таблице «Марки».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3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В случае </a:t>
            </a:r>
            <a:r>
              <a:rPr lang="ru-RU" b="1" baseline="0" dirty="0"/>
              <a:t>массового ввода кодов мультитоварных упаковок </a:t>
            </a:r>
            <a:r>
              <a:rPr lang="ru-RU" baseline="0" dirty="0"/>
              <a:t>в документ, например, </a:t>
            </a:r>
            <a:r>
              <a:rPr lang="ru-RU" b="1" baseline="0" dirty="0"/>
              <a:t>если загружается файл </a:t>
            </a:r>
            <a:r>
              <a:rPr lang="en-US" b="1" baseline="0" dirty="0"/>
              <a:t>CSV</a:t>
            </a:r>
            <a:r>
              <a:rPr lang="ru-RU" baseline="0" dirty="0"/>
              <a:t>, также поддерживается </a:t>
            </a:r>
            <a:r>
              <a:rPr lang="ru-RU" b="1" baseline="0" dirty="0"/>
              <a:t>как автоматический запрос их вложенностей с сервера, так и ручное уточнение данных</a:t>
            </a:r>
            <a:r>
              <a:rPr lang="ru-RU" baseline="0" dirty="0"/>
              <a:t>. </a:t>
            </a:r>
          </a:p>
          <a:p>
            <a:endParaRPr lang="ru-RU" baseline="0" dirty="0"/>
          </a:p>
          <a:p>
            <a:r>
              <a:rPr lang="ru-RU" baseline="0" dirty="0"/>
              <a:t>Для ручного заполнения состава в форме команды «</a:t>
            </a:r>
            <a:r>
              <a:rPr lang="ru-RU" b="1" baseline="0" dirty="0"/>
              <a:t>Указать данные упаковок вручную</a:t>
            </a:r>
            <a:r>
              <a:rPr lang="ru-RU" baseline="0" dirty="0"/>
              <a:t>» из группы редактирования строк в таблице </a:t>
            </a:r>
            <a:r>
              <a:rPr lang="ru-RU" b="1" baseline="0" dirty="0"/>
              <a:t>«Марки» </a:t>
            </a:r>
            <a:r>
              <a:rPr lang="ru-RU" baseline="0" dirty="0"/>
              <a:t>переработана таблица для заполнения состава. </a:t>
            </a:r>
          </a:p>
          <a:p>
            <a:r>
              <a:rPr lang="ru-RU" baseline="0" dirty="0"/>
              <a:t>Теперь в ней также можно указывать </a:t>
            </a:r>
            <a:r>
              <a:rPr lang="ru-RU" b="1" baseline="0" dirty="0"/>
              <a:t>несколько вложенных позиций для каждого транспортного кода из документа</a:t>
            </a:r>
            <a:r>
              <a:rPr lang="ru-RU" baseline="0" dirty="0"/>
              <a:t>. </a:t>
            </a:r>
          </a:p>
          <a:p>
            <a:endParaRPr lang="ru-RU" baseline="0" dirty="0"/>
          </a:p>
          <a:p>
            <a:r>
              <a:rPr lang="ru-RU" baseline="0" dirty="0"/>
              <a:t>Командой указания данных упаковок вручную можно воспользоваться </a:t>
            </a:r>
            <a:r>
              <a:rPr lang="ru-RU" b="1" baseline="0" dirty="0"/>
              <a:t>неограниченное количество раз и в любой момент, пока документ не отправлен в ЦЭДМ.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3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Также в</a:t>
            </a:r>
            <a:r>
              <a:rPr lang="ru-RU" b="0" dirty="0"/>
              <a:t> сервисе 1С: Маркировка</a:t>
            </a:r>
            <a:r>
              <a:rPr lang="ru-RU" dirty="0"/>
              <a:t> была </a:t>
            </a:r>
            <a:r>
              <a:rPr lang="ru-RU" b="1" dirty="0"/>
              <a:t>оптимизирована работа с черновиками в модуле</a:t>
            </a:r>
            <a:r>
              <a:rPr lang="ru-RU" b="1" baseline="0" dirty="0"/>
              <a:t> ИС ЦЭДМ</a:t>
            </a:r>
            <a:r>
              <a:rPr lang="ru-RU" b="1" dirty="0"/>
              <a:t>.</a:t>
            </a:r>
          </a:p>
          <a:p>
            <a:endParaRPr lang="ru-RU" b="1" dirty="0"/>
          </a:p>
          <a:p>
            <a:r>
              <a:rPr lang="ru-RU" dirty="0"/>
              <a:t>Если процесс отправки документа</a:t>
            </a:r>
            <a:r>
              <a:rPr lang="ru-RU" baseline="0" dirty="0"/>
              <a:t> </a:t>
            </a:r>
            <a:r>
              <a:rPr lang="ru-RU" b="1" baseline="0" dirty="0"/>
              <a:t>не был полностью завершен</a:t>
            </a:r>
            <a:r>
              <a:rPr lang="ru-RU" baseline="0" dirty="0"/>
              <a:t>, например, из-за отказа от выбора ЭЦП в момент подписи, документ регистрируется на портале ИС ЦЭДМ в статусе </a:t>
            </a:r>
            <a:r>
              <a:rPr lang="ru-RU" b="1" baseline="0" dirty="0"/>
              <a:t>Черновик.</a:t>
            </a:r>
          </a:p>
          <a:p>
            <a:r>
              <a:rPr lang="ru-RU" baseline="0" dirty="0"/>
              <a:t>Такому документу </a:t>
            </a:r>
            <a:r>
              <a:rPr lang="ru-RU" b="1" baseline="0" dirty="0"/>
              <a:t>присваивается идентификатор</a:t>
            </a:r>
            <a:r>
              <a:rPr lang="ru-RU" baseline="0" dirty="0"/>
              <a:t>, но он еще </a:t>
            </a:r>
            <a:r>
              <a:rPr lang="ru-RU" b="1" baseline="0" dirty="0"/>
              <a:t>не является завершенным </a:t>
            </a:r>
            <a:r>
              <a:rPr lang="ru-RU" b="0" baseline="0" dirty="0"/>
              <a:t>(т.е. </a:t>
            </a:r>
            <a:r>
              <a:rPr lang="ru-RU" b="1" baseline="0" dirty="0"/>
              <a:t>действия над кодами маркировки не выполнены</a:t>
            </a:r>
            <a:r>
              <a:rPr lang="ru-RU" baseline="0" dirty="0"/>
              <a:t>). При этом </a:t>
            </a:r>
            <a:r>
              <a:rPr lang="ru-RU" b="1" baseline="0" dirty="0"/>
              <a:t>указанные в документе коды маркировки временно блокируются</a:t>
            </a:r>
            <a:r>
              <a:rPr lang="ru-RU" baseline="0" dirty="0"/>
              <a:t>: их уже нельзя указывать в другом документе, т.к. они </a:t>
            </a:r>
            <a:r>
              <a:rPr lang="ru-RU" b="1" baseline="0" dirty="0"/>
              <a:t>«зарезервированы» созданным черновиком</a:t>
            </a:r>
            <a:r>
              <a:rPr lang="ru-RU" baseline="0" dirty="0"/>
              <a:t>.</a:t>
            </a:r>
          </a:p>
          <a:p>
            <a:endParaRPr lang="ru-RU" baseline="0" dirty="0"/>
          </a:p>
          <a:p>
            <a:r>
              <a:rPr lang="ru-RU" baseline="0" dirty="0"/>
              <a:t>Ранее в таких ситуациях пользователю приходилось продолжать работу с </a:t>
            </a:r>
            <a:r>
              <a:rPr lang="ru-RU" b="1" baseline="0" dirty="0"/>
              <a:t>Черновиком</a:t>
            </a:r>
            <a:r>
              <a:rPr lang="ru-RU" baseline="0" dirty="0"/>
              <a:t> непосредственно на портале </a:t>
            </a:r>
            <a:r>
              <a:rPr lang="ru-RU" b="1" baseline="0" dirty="0"/>
              <a:t>ИС ЦЭДМ</a:t>
            </a:r>
            <a:r>
              <a:rPr lang="ru-RU" baseline="0" dirty="0"/>
              <a:t>: подписывать его и таким образом завершать процесс передачи кодов, либо удалять </a:t>
            </a:r>
            <a:r>
              <a:rPr lang="ru-RU" b="1" baseline="0" dirty="0"/>
              <a:t>Черновик</a:t>
            </a:r>
            <a:r>
              <a:rPr lang="ru-RU" baseline="0" dirty="0"/>
              <a:t>, чтобы «освободить» коды маркировки для оформления нового документа в сервисе 1С.</a:t>
            </a:r>
          </a:p>
          <a:p>
            <a:endParaRPr lang="ru-RU" baseline="0" dirty="0"/>
          </a:p>
          <a:p>
            <a:r>
              <a:rPr lang="ru-RU" baseline="0" dirty="0"/>
              <a:t>После обновления в сервисе маркировки появилась возможность </a:t>
            </a:r>
            <a:r>
              <a:rPr lang="ru-RU" b="1" baseline="0" dirty="0"/>
              <a:t>непосредственно из 1С повторно отправить документ ИС ЦЭДМ</a:t>
            </a:r>
            <a:r>
              <a:rPr lang="ru-RU" baseline="0" dirty="0"/>
              <a:t>, находящийся в статусе </a:t>
            </a:r>
            <a:r>
              <a:rPr lang="ru-RU" b="1" baseline="0" dirty="0"/>
              <a:t>Черновик</a:t>
            </a:r>
            <a:r>
              <a:rPr lang="ru-RU" baseline="0" dirty="0"/>
              <a:t>. </a:t>
            </a:r>
            <a:br>
              <a:rPr lang="ru-RU" baseline="0" dirty="0"/>
            </a:br>
            <a:r>
              <a:rPr lang="ru-RU" baseline="0" dirty="0"/>
              <a:t>Как устроен новый механизм?</a:t>
            </a:r>
            <a:endParaRPr lang="ru-RU" dirty="0"/>
          </a:p>
          <a:p>
            <a:r>
              <a:rPr lang="ru-RU" dirty="0"/>
              <a:t>Отправка документа-черновика </a:t>
            </a:r>
            <a:r>
              <a:rPr lang="ru-RU" b="1" dirty="0"/>
              <a:t>приводит к удалению зарегистрированного документа на портале ИС ЦЭДМ </a:t>
            </a:r>
            <a:r>
              <a:rPr lang="ru-RU" dirty="0"/>
              <a:t>и </a:t>
            </a:r>
            <a:r>
              <a:rPr lang="ru-RU" b="1" dirty="0"/>
              <a:t>созданию нового документа</a:t>
            </a:r>
            <a:r>
              <a:rPr lang="ru-RU" dirty="0"/>
              <a:t> с обновленным идентификатором.</a:t>
            </a:r>
          </a:p>
          <a:p>
            <a:r>
              <a:rPr lang="ru-RU" dirty="0"/>
              <a:t>Таким образом, у пользователя </a:t>
            </a:r>
            <a:r>
              <a:rPr lang="ru-RU" b="1" dirty="0"/>
              <a:t>появляется возможность завершить процесс документа непосредственно из учетной системы </a:t>
            </a:r>
            <a:r>
              <a:rPr lang="ru-RU" dirty="0"/>
              <a:t>и </a:t>
            </a:r>
            <a:r>
              <a:rPr lang="ru-RU" b="1" dirty="0"/>
              <a:t>выполнять дополнительные действия</a:t>
            </a:r>
            <a:r>
              <a:rPr lang="ru-RU" b="1" baseline="0" dirty="0"/>
              <a:t> с черновиком на сайте ИС ЦЭДМ ему больше не требуется.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Следующим изменением в сервисе 1С: Маркировка является </a:t>
            </a:r>
            <a:r>
              <a:rPr lang="ru-RU" b="1" dirty="0"/>
              <a:t>новый вид операции «Возврат товаров СКФ поставщику СКФ».</a:t>
            </a:r>
          </a:p>
          <a:p>
            <a:r>
              <a:rPr lang="ru-RU" dirty="0"/>
              <a:t>Оформление </a:t>
            </a:r>
            <a:r>
              <a:rPr lang="ru-RU" b="1" dirty="0"/>
              <a:t>в 1С Акта приема/передачи (ИС ЦЭДМ) </a:t>
            </a:r>
            <a:r>
              <a:rPr lang="ru-RU" b="0" dirty="0"/>
              <a:t>с новым видом</a:t>
            </a:r>
            <a:r>
              <a:rPr lang="ru-RU" b="0" baseline="0" dirty="0"/>
              <a:t> операции </a:t>
            </a:r>
            <a:r>
              <a:rPr lang="ru-RU" b="1" baseline="0" dirty="0"/>
              <a:t>«Возврат товаров СКФ поставщику СКФ» аналогично выставлению Акта приема/передачи</a:t>
            </a:r>
            <a:r>
              <a:rPr lang="ru-RU" baseline="0" dirty="0"/>
              <a:t> с установленным признаком </a:t>
            </a:r>
            <a:r>
              <a:rPr lang="ru-RU" b="1" baseline="0" dirty="0"/>
              <a:t>«Возврат товаров СКФ поставщику СКФ» на портале ИС ЦЭДМ</a:t>
            </a:r>
            <a:r>
              <a:rPr lang="ru-RU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/>
              <a:t>С помощью такого </a:t>
            </a:r>
            <a:r>
              <a:rPr lang="ru-RU" b="1" baseline="0" dirty="0"/>
              <a:t>Акта</a:t>
            </a:r>
            <a:r>
              <a:rPr lang="ru-RU" baseline="0" dirty="0"/>
              <a:t> можно оформить возврат подконтрольных товаров (кодов маркировки) </a:t>
            </a:r>
            <a:r>
              <a:rPr lang="ru-RU" b="1" baseline="0" dirty="0"/>
              <a:t>поставщику Единого дистрибьютора ТОО СК-Фармация. </a:t>
            </a:r>
            <a:endParaRPr lang="ru-RU" b="1" dirty="0"/>
          </a:p>
          <a:p>
            <a:endParaRPr lang="ru-RU" baseline="0" dirty="0"/>
          </a:p>
          <a:p>
            <a:r>
              <a:rPr lang="ru-RU" baseline="0" dirty="0"/>
              <a:t>Коды маркировки с признаком </a:t>
            </a:r>
            <a:r>
              <a:rPr lang="ru-RU" b="1" baseline="0" dirty="0"/>
              <a:t>«Товар СКФ» </a:t>
            </a:r>
            <a:r>
              <a:rPr lang="ru-RU" baseline="0" dirty="0"/>
              <a:t>– это товары, состоящие на учете у </a:t>
            </a:r>
            <a:r>
              <a:rPr lang="ru-RU" b="1" baseline="0" dirty="0"/>
              <a:t>Единого дистрибьютора лекарственных средств </a:t>
            </a:r>
            <a:r>
              <a:rPr lang="ru-RU" b="0" baseline="0" dirty="0"/>
              <a:t>(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ТОО «СК-Фармация»). К ним применяются 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строгие</a:t>
            </a:r>
            <a:r>
              <a:rPr lang="ru-RU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правила прослеживаемости</a:t>
            </a:r>
            <a:r>
              <a:rPr lang="ru-RU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baseline="0" dirty="0"/>
          </a:p>
          <a:p>
            <a:r>
              <a:rPr lang="ru-RU" b="1" dirty="0"/>
              <a:t>Поэтому в Акте приема/передачи с новым видом операции </a:t>
            </a:r>
            <a:r>
              <a:rPr lang="ru-RU" dirty="0"/>
              <a:t>допускается</a:t>
            </a:r>
            <a:r>
              <a:rPr lang="ru-RU" baseline="0" dirty="0"/>
              <a:t> указание </a:t>
            </a:r>
            <a:r>
              <a:rPr lang="ru-RU" b="1" baseline="0" dirty="0"/>
              <a:t>только кодов маркировки с признаком «Товар СКФ» </a:t>
            </a:r>
            <a:r>
              <a:rPr lang="ru-RU" baseline="0" dirty="0"/>
              <a:t>по данным системы Маркировки и прослеживаемости лекарственных средств.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связи с вышеизложенным, также </a:t>
            </a:r>
            <a:r>
              <a:rPr lang="ru-RU" b="1" dirty="0"/>
              <a:t>реализована новая проверка на наличие у введенных кодов маркировки признака «Товар СКФ».</a:t>
            </a:r>
          </a:p>
          <a:p>
            <a:r>
              <a:rPr lang="ru-RU" dirty="0"/>
              <a:t>Если Акт</a:t>
            </a:r>
            <a:r>
              <a:rPr lang="ru-RU" baseline="0" dirty="0"/>
              <a:t> приема/передачи (ИС ЦЭДМ) </a:t>
            </a:r>
            <a:r>
              <a:rPr lang="ru-RU" b="1" baseline="0" dirty="0"/>
              <a:t>имеет вид операции «Реализация от Единого дистрибьютора» </a:t>
            </a:r>
            <a:r>
              <a:rPr lang="ru-RU" baseline="0" dirty="0"/>
              <a:t>или </a:t>
            </a:r>
            <a:r>
              <a:rPr lang="ru-RU" b="1" baseline="0" dirty="0"/>
              <a:t>«Возврат товаров СКФ поставщику СКФ», то </a:t>
            </a:r>
            <a:r>
              <a:rPr lang="ru-RU" baseline="0" dirty="0"/>
              <a:t>у всех кодов маркировки в табличной части документа должен присутствовать </a:t>
            </a:r>
            <a:r>
              <a:rPr lang="ru-RU" b="1" baseline="0" dirty="0"/>
              <a:t>признак «Товар СКФ» </a:t>
            </a:r>
            <a:r>
              <a:rPr lang="ru-RU" baseline="0" dirty="0"/>
              <a:t>по данным сервера ИС ЦЭДМ. В противном случае признак </a:t>
            </a:r>
            <a:r>
              <a:rPr lang="ru-RU" b="1" baseline="0" dirty="0"/>
              <a:t>«Товар СКФ» должен отсутствовать</a:t>
            </a:r>
            <a:r>
              <a:rPr lang="ru-RU" baseline="0" dirty="0"/>
              <a:t>. </a:t>
            </a:r>
          </a:p>
          <a:p>
            <a:r>
              <a:rPr lang="ru-RU" baseline="0" dirty="0"/>
              <a:t>Если не соблюдать указанные требования, </a:t>
            </a:r>
            <a:r>
              <a:rPr lang="ru-RU" b="1" baseline="0" dirty="0"/>
              <a:t>сервер отклонит документ</a:t>
            </a:r>
            <a:r>
              <a:rPr lang="ru-RU" baseline="0" dirty="0"/>
              <a:t>.</a:t>
            </a:r>
          </a:p>
          <a:p>
            <a:endParaRPr lang="ru-RU" dirty="0"/>
          </a:p>
          <a:p>
            <a:r>
              <a:rPr lang="ru-RU" dirty="0"/>
              <a:t>Поэтому </a:t>
            </a:r>
            <a:r>
              <a:rPr lang="ru-RU" b="1" dirty="0"/>
              <a:t>в</a:t>
            </a:r>
            <a:r>
              <a:rPr lang="ru-RU" b="1" baseline="0" dirty="0"/>
              <a:t> состав проверок</a:t>
            </a:r>
            <a:r>
              <a:rPr lang="ru-RU" baseline="0" dirty="0"/>
              <a:t>, выполняемых командой </a:t>
            </a:r>
            <a:r>
              <a:rPr lang="ru-RU" b="1" baseline="0" dirty="0"/>
              <a:t>«</a:t>
            </a:r>
            <a:r>
              <a:rPr lang="ru-RU" b="1" dirty="0"/>
              <a:t>Запросить дополнительные сведения по кодам маркировки в ИС ЦЭДМ</a:t>
            </a:r>
            <a:r>
              <a:rPr lang="ru-RU" dirty="0"/>
              <a:t>» из группы команд </a:t>
            </a:r>
            <a:r>
              <a:rPr lang="ru-RU" b="1" dirty="0"/>
              <a:t>«Редактирование строк»</a:t>
            </a:r>
            <a:r>
              <a:rPr lang="ru-RU" dirty="0"/>
              <a:t> в таблице </a:t>
            </a:r>
            <a:r>
              <a:rPr lang="ru-RU" b="1" dirty="0"/>
              <a:t>«Марки» </a:t>
            </a:r>
            <a:r>
              <a:rPr lang="ru-RU" dirty="0"/>
              <a:t>у Акта приема/передачи,</a:t>
            </a:r>
            <a:r>
              <a:rPr lang="ru-RU" baseline="0" dirty="0"/>
              <a:t> </a:t>
            </a:r>
            <a:r>
              <a:rPr lang="ru-RU" b="1" baseline="0" dirty="0"/>
              <a:t>включена дополнительная операция по проверке сведений о метках СКФ </a:t>
            </a:r>
            <a:r>
              <a:rPr lang="ru-RU" baseline="0" dirty="0"/>
              <a:t>у введенных кодов маркировки. </a:t>
            </a:r>
          </a:p>
          <a:p>
            <a:r>
              <a:rPr lang="ru-RU" baseline="0" dirty="0"/>
              <a:t>Если будут обнаружены какие-либо несоответствия, </a:t>
            </a:r>
            <a:r>
              <a:rPr lang="ru-RU" b="1" baseline="0" dirty="0"/>
              <a:t>система выведет сообщение с указанием проблемных кодов маркировки, а также выделит эти строки цветом</a:t>
            </a:r>
            <a:r>
              <a:rPr lang="ru-RU" baseline="0" dirty="0"/>
              <a:t>. </a:t>
            </a:r>
          </a:p>
          <a:p>
            <a:endParaRPr lang="ru-RU" baseline="0" dirty="0"/>
          </a:p>
          <a:p>
            <a:r>
              <a:rPr lang="ru-RU" baseline="0" dirty="0"/>
              <a:t>Также проверка включена </a:t>
            </a:r>
            <a:r>
              <a:rPr lang="ru-RU" b="1" baseline="0" dirty="0"/>
              <a:t>в состав автоматических проверок</a:t>
            </a:r>
            <a:r>
              <a:rPr lang="ru-RU" baseline="0" dirty="0"/>
              <a:t>, выполняемых непосредственно в момент заполнения кодов маркировки, </a:t>
            </a:r>
            <a:r>
              <a:rPr lang="ru-RU" b="1" baseline="0" dirty="0"/>
              <a:t>если в базе данных включена настройка «Автоматически заполнять дополнительную информацию о кодах маркировки по данным ИС ЦЭДМ».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FA54A-1636-4DC8-95F6-469BC75473F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2BC44-E86E-0405-0F70-3E19491A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D2BC6-0A5F-AC5B-604B-0B44D1C4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52415-8794-6C36-11B0-D9A43779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C8FA1-62C0-1E02-D3AF-C27B0445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6BBA5-2081-0F9E-AD19-D18F6C6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EC0-1341-E192-A430-7D6B16AC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6A343-3B2E-C39B-B7BC-9EE2222D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56443-16C3-A570-E796-DA830470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0F7AA-BB02-A880-9F71-F7F4A800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695A9-9D70-6598-D3B8-90D85B0C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CF3E8-A7EB-20D4-D8A3-7753D3B5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3B712-0DDA-4D90-D60C-A9A1769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092B0-FA16-9C16-AEED-220515AE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CF892-973F-DE9D-E9F9-2EE5D18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9FDEA-7DA5-EDC8-FF6D-DF71FA4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DBF42-899A-05B8-6B4E-ECB049E0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63964-72CA-684F-F520-9D148E36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A1989-FD8F-3772-8F22-BBD6D302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CAB31-4377-FADF-24A3-5B6596A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B8B8-2494-17E3-265C-D781680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83A5-DD39-3C6E-6787-A9C69466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7D984-0786-C1B7-056C-8D31A0E9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E0898-A918-5D36-C9D8-F651F1B8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6C372-A380-D97E-D2C5-CF95A348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4FE2D-19CD-BE23-C668-D4FC5E0D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A7CD-4416-B907-DA1D-933C2E10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E946-6812-B363-9518-69F2263F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31348-A9F9-C0BF-2D6C-FD8EB31A0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9ED1E-893E-4853-BAD1-E5F0BBF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27815-B7D8-1F44-5847-6315F329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1CA01-9139-C00F-422A-8DC72750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986D-4519-C634-8D94-F96673C1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41505-AB6D-BFFD-103A-779C1F16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C133C0-EC3A-8513-3EE6-A07EC3596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BA575-C6E3-5D76-6194-AA47C1B54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12F733-09AB-10A8-5389-0A86BC15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A3F2E-9452-95EC-D2A3-D37BC43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6348D2-F18C-379D-464E-5A771868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C0E941-EDC5-E0A8-EFF5-4DE332E0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CDA0-0EED-4C69-9F99-8AC56F3F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853EB-62E8-2F6D-3B8B-D9B9CF24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7E8A1-525E-18D0-BFEB-FF9DEF5B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9BE35-3376-C59E-E2B3-4B3A3A58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0ECD9C-0A3C-22AC-90C1-12E98209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E9156-4079-CF58-C63A-EF0BFEC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51B90-8984-5F4D-1192-C68AF0C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4C45-998C-81E2-BEA1-D76D796B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0F677-905A-279E-0016-EF0896CE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CA9EB-883F-8D59-044F-B95445C7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9306F-4F0D-71CD-718F-D8BDE72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B15CA-28A3-CA12-250D-F40E44D1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0D0DEB-9FEC-C809-D8F3-0496818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EC6FA-58AE-CC24-4A4A-5BA42909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35E27-F011-077F-63BA-15B60B927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0DD375-BB9C-9F99-72B7-2B34D9C2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33323-5670-817D-EC20-7B2FB8C8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B600-E1F5-650E-6209-38117F53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2AC0A-BEEA-58D1-C570-310E9FB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F3A3-A09B-D067-E102-84D4AD1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DB883-1B2D-B9D7-EDFC-8726F2FB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F6388-C0EE-30B6-98BB-41C5C149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12912-6611-23D2-B819-8ACD307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505AA-F15E-308C-61E1-06DB0F44A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3105903"/>
            <a:ext cx="5486400" cy="1534641"/>
          </a:xfrm>
        </p:spPr>
        <p:txBody>
          <a:bodyPr anchor="t">
            <a:noAutofit/>
          </a:bodyPr>
          <a:lstStyle/>
          <a:p>
            <a:pPr algn="l"/>
            <a:r>
              <a:rPr lang="ru-RU" sz="3500" b="1" dirty="0"/>
              <a:t>Новое в сервисе «1С:Маркировка»: </a:t>
            </a:r>
            <a:r>
              <a:rPr lang="ru-RU" sz="3500" dirty="0" err="1"/>
              <a:t>мультитоварное</a:t>
            </a:r>
            <a:r>
              <a:rPr lang="ru-RU" sz="3500" dirty="0"/>
              <a:t> дерево и другие изменения</a:t>
            </a:r>
            <a:endParaRPr lang="ru-RU" sz="35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214530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Иванов Иван Иванович</a:t>
            </a:r>
          </a:p>
        </p:txBody>
      </p:sp>
    </p:spTree>
    <p:extLst>
      <p:ext uri="{BB962C8B-B14F-4D97-AF65-F5344CB8AC3E}">
        <p14:creationId xmlns:p14="http://schemas.microsoft.com/office/powerpoint/2010/main" val="388900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1048544"/>
            <a:ext cx="4946650" cy="42907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 err="1">
                <a:solidFill>
                  <a:srgbClr val="363633"/>
                </a:solidFill>
                <a:latin typeface="Futura PT Medium" panose="020B0602020204020303" pitchFamily="34" charset="-52"/>
              </a:rPr>
              <a:t>Логирование</a:t>
            </a:r>
            <a:r>
              <a:rPr lang="ru-RU" sz="3600" dirty="0">
                <a:solidFill>
                  <a:srgbClr val="363633"/>
                </a:solidFill>
                <a:latin typeface="Futura PT Medium" panose="020B0602020204020303" pitchFamily="34" charset="-52"/>
              </a:rPr>
              <a:t> запросов к серверу</a:t>
            </a: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546099" y="1048544"/>
            <a:ext cx="6445251" cy="2278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Для получения подробной технической информации об ошибках при обмене с серверами ИС МПТ и       ИС ЦЭДМ разработан новый механизм логирования.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Лог запросов доступен в рабочем </a:t>
            </a:r>
            <a:r>
              <a:rPr lang="ru-RU" sz="1800"/>
              <a:t>месте «Маркировки и прослеживаемости» </a:t>
            </a:r>
            <a:r>
              <a:rPr lang="ru-RU" sz="1800" b="1" dirty="0"/>
              <a:t>в разделе «Сервисные возможности».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/>
              <a:t>Включение записи в лог выполняется командой </a:t>
            </a:r>
            <a:r>
              <a:rPr lang="ru-RU" sz="1800" b="1" dirty="0"/>
              <a:t>«Включить </a:t>
            </a:r>
            <a:r>
              <a:rPr lang="ru-RU" sz="1800" b="1" dirty="0" err="1"/>
              <a:t>логирование</a:t>
            </a:r>
            <a:r>
              <a:rPr lang="ru-RU" sz="1800" b="1" dirty="0"/>
              <a:t> (на время сеанса)».</a:t>
            </a:r>
          </a:p>
          <a:p>
            <a:pPr algn="l"/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6" y="3685411"/>
            <a:ext cx="6878637" cy="2655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425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627361"/>
            <a:ext cx="5518663" cy="738162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effectLst/>
                <a:latin typeface="Futura PT Medium" panose="020B0602020204020303" pitchFamily="34" charset="-52"/>
              </a:rPr>
              <a:t>Спасибо за внимание!</a:t>
            </a:r>
            <a:endParaRPr lang="ru-RU" sz="40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4614761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Имя, компания,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92477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>
                <a:solidFill>
                  <a:srgbClr val="363633"/>
                </a:solidFill>
                <a:latin typeface="Futura PT Medium" panose="020B0602020204020303" pitchFamily="34" charset="-52"/>
              </a:rPr>
              <a:t>Стоимостные показатели в Актах приема/передачи табачной продукции (ИС МПТ)</a:t>
            </a: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603250" y="2426066"/>
            <a:ext cx="4056061" cy="1682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В Актах приема/передачи модуля ИС МПТ реализована новая табличная часть «Итоги» для указания стоимостных показателей кодов маркировки табачной продукции</a:t>
            </a:r>
            <a:r>
              <a:rPr lang="ru-RU" sz="1600" dirty="0"/>
              <a:t>.</a:t>
            </a:r>
          </a:p>
          <a:p>
            <a:pPr algn="l"/>
            <a:endParaRPr lang="ru-RU" sz="1600" dirty="0"/>
          </a:p>
          <a:p>
            <a:pPr algn="l"/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6" y="3267075"/>
            <a:ext cx="7187547" cy="300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6" y="1130261"/>
            <a:ext cx="7187547" cy="1981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005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2800" dirty="0">
                <a:solidFill>
                  <a:srgbClr val="363633"/>
                </a:solidFill>
                <a:latin typeface="Futura PT Medium" panose="020B0602020204020303" pitchFamily="34" charset="-52"/>
              </a:rPr>
              <a:t>Стоимостные показатели в Актах приема/передачи табачной продукции (ИС МПТ)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10" y="2628900"/>
            <a:ext cx="7752577" cy="3693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917933" y="1276284"/>
            <a:ext cx="10356133" cy="1352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/>
              <a:t>Перед отправкой документа в ИС МПТ будет автоматически проведена проверка заполнения новых полей в таблице «Итоги».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Проверку можно выполнить </a:t>
            </a:r>
            <a:r>
              <a:rPr lang="ru-RU" b="1" dirty="0"/>
              <a:t>вручную</a:t>
            </a:r>
            <a:r>
              <a:rPr lang="ru-RU" dirty="0"/>
              <a:t> с помощью </a:t>
            </a:r>
            <a:r>
              <a:rPr lang="ru-RU" b="1" dirty="0"/>
              <a:t>команды «Проверить». </a:t>
            </a:r>
          </a:p>
        </p:txBody>
      </p:sp>
    </p:spTree>
    <p:extLst>
      <p:ext uri="{BB962C8B-B14F-4D97-AF65-F5344CB8AC3E}">
        <p14:creationId xmlns:p14="http://schemas.microsoft.com/office/powerpoint/2010/main" val="221455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47858"/>
            <a:ext cx="1045560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Поддержка мультитоварных упаковок (ИС ЦЭДМ)</a:t>
            </a:r>
            <a:endParaRPr lang="ru-RU" sz="32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4359877" cy="1655762"/>
          </a:xfrm>
        </p:spPr>
        <p:txBody>
          <a:bodyPr>
            <a:noAutofit/>
          </a:bodyPr>
          <a:lstStyle/>
          <a:p>
            <a:pPr algn="l"/>
            <a:r>
              <a:rPr lang="kk-KZ" sz="2000" b="1" dirty="0"/>
              <a:t>Новая структура табличной части в документах сервиса обеспечивает: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sz="2000" b="1" dirty="0"/>
              <a:t>отображение состава </a:t>
            </a:r>
            <a:r>
              <a:rPr lang="kk-KZ" sz="2000" dirty="0"/>
              <a:t>вложенной номенклатуры (</a:t>
            </a:r>
            <a:r>
              <a:rPr lang="en-US" sz="2000" dirty="0"/>
              <a:t>GTIN) </a:t>
            </a:r>
            <a:r>
              <a:rPr lang="ru-RU" sz="2000" dirty="0"/>
              <a:t>мультитоварных упаковок;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sz="2000" dirty="0"/>
              <a:t>подробное </a:t>
            </a:r>
            <a:r>
              <a:rPr lang="kk-KZ" sz="2000" b="1" dirty="0"/>
              <a:t>заполнение итогов </a:t>
            </a:r>
            <a:r>
              <a:rPr lang="kk-KZ" sz="2000" dirty="0"/>
              <a:t>(количество, цена) по мультитоварным упаковкам.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57" y="979861"/>
            <a:ext cx="6516704" cy="362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77" y="3955945"/>
            <a:ext cx="6077437" cy="2459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213731" y="4740640"/>
            <a:ext cx="453279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363633"/>
                </a:solidFill>
              </a:rPr>
              <a:t>Эти изменения касаются только модуля </a:t>
            </a:r>
            <a:r>
              <a:rPr lang="ru-RU" sz="1600" b="1" dirty="0">
                <a:solidFill>
                  <a:srgbClr val="363633"/>
                </a:solidFill>
              </a:rPr>
              <a:t>ИС ЦЭДМ</a:t>
            </a:r>
            <a:r>
              <a:rPr lang="ru-RU" sz="1600" dirty="0">
                <a:solidFill>
                  <a:srgbClr val="363633"/>
                </a:solidFill>
              </a:rPr>
              <a:t>  (Маркировка и прослеживание </a:t>
            </a:r>
            <a:r>
              <a:rPr lang="ru-RU" sz="1600" b="1" dirty="0">
                <a:solidFill>
                  <a:srgbClr val="363633"/>
                </a:solidFill>
              </a:rPr>
              <a:t>лекарственной продукции</a:t>
            </a:r>
            <a:r>
              <a:rPr lang="ru-RU" sz="1600" dirty="0">
                <a:solidFill>
                  <a:srgbClr val="3636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47858"/>
            <a:ext cx="1045560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Поддержка мультитоварных упаковок (ИС ЦЭДМ)</a:t>
            </a:r>
            <a:endParaRPr lang="ru-RU" sz="32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1186259"/>
            <a:ext cx="3987799" cy="4485482"/>
          </a:xfrm>
        </p:spPr>
        <p:txBody>
          <a:bodyPr>
            <a:noAutofit/>
          </a:bodyPr>
          <a:lstStyle/>
          <a:p>
            <a:pPr algn="l"/>
            <a:r>
              <a:rPr lang="ru-RU" sz="2000" dirty="0"/>
              <a:t>Заполнить список вложенностей мультитоварной упаковки </a:t>
            </a:r>
            <a:r>
              <a:rPr lang="ru-RU" sz="2000" b="1" dirty="0"/>
              <a:t>можно вручную в момент сканирования кода в документе.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Для этого </a:t>
            </a:r>
            <a:r>
              <a:rPr lang="ru-RU" sz="2000" b="1" dirty="0"/>
              <a:t>реализована новая опция «</a:t>
            </a:r>
            <a:r>
              <a:rPr lang="ru-RU" sz="2000" b="1" dirty="0" err="1"/>
              <a:t>Мультитоварная</a:t>
            </a:r>
            <a:r>
              <a:rPr lang="ru-RU" sz="2000" b="1" dirty="0"/>
              <a:t>» </a:t>
            </a:r>
            <a:r>
              <a:rPr lang="ru-RU" sz="2000" dirty="0"/>
              <a:t>в форме уточнения состава упаковки.</a:t>
            </a:r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Также получать состав упаковки можно </a:t>
            </a:r>
            <a:r>
              <a:rPr lang="ru-RU" sz="2000" b="1" dirty="0"/>
              <a:t>с сервера ЦЭДМ</a:t>
            </a:r>
            <a:r>
              <a:rPr lang="ru-RU" sz="2000" dirty="0"/>
              <a:t> в рамках опции автоматического запроса дополнительной информации о кодах маркировки. </a:t>
            </a:r>
            <a:endParaRPr lang="ru-RU" sz="2000" b="1" dirty="0"/>
          </a:p>
          <a:p>
            <a:pPr algn="l"/>
            <a:endParaRPr lang="ru-RU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939875"/>
            <a:ext cx="7124700" cy="376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4840274"/>
            <a:ext cx="7124700" cy="1562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65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4" y="247858"/>
            <a:ext cx="1045560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2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Поддержка мультитоварных упаковок (ИС ЦЭДМ)</a:t>
            </a:r>
            <a:endParaRPr lang="ru-RU" sz="32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968720"/>
            <a:ext cx="10747375" cy="134960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Для корректировки состава вложенностей упаковок </a:t>
            </a:r>
            <a:r>
              <a:rPr lang="ru-RU" sz="2000" dirty="0"/>
              <a:t>документа можно использовать </a:t>
            </a:r>
            <a:r>
              <a:rPr lang="ru-RU" sz="2000" b="1" dirty="0"/>
              <a:t>команду «Указать данные упаковок вручную»: </a:t>
            </a:r>
            <a:r>
              <a:rPr lang="ru-RU" sz="2000" dirty="0"/>
              <a:t>теперь в ней </a:t>
            </a:r>
            <a:r>
              <a:rPr lang="ru-RU" sz="2000" b="1" dirty="0"/>
              <a:t>поддерживаются мультитоварные коды.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/>
              <a:t>Уточнять состав упаковок в документе можно до тех пор, </a:t>
            </a:r>
            <a:r>
              <a:rPr lang="ru-RU" sz="2000" b="1" dirty="0"/>
              <a:t>пока он не отправлен на сервер.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101" y="2426721"/>
            <a:ext cx="7664028" cy="3945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200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Отправка черновиков из 1С (ИС ЦЭДМ)</a:t>
            </a:r>
            <a:endParaRPr lang="ru-RU" sz="36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200" y="2203499"/>
            <a:ext cx="4919097" cy="165576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b="1" dirty="0"/>
              <a:t>Больше не нужно предварительно удалять черновики на портале, чтобы избежать ошибок вида «</a:t>
            </a:r>
            <a:r>
              <a:rPr lang="ru-RU" b="1" dirty="0"/>
              <a:t>Код находится в другом документе» при отправке нового документа.</a:t>
            </a:r>
            <a:endParaRPr lang="kk-KZ" b="1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67" y="1322632"/>
            <a:ext cx="6368801" cy="38824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213731" y="5330092"/>
            <a:ext cx="4532792" cy="1066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363633"/>
                </a:solidFill>
              </a:rPr>
              <a:t>Эти изменения касаются только модуля </a:t>
            </a:r>
            <a:r>
              <a:rPr lang="ru-RU" sz="1600" b="1" dirty="0">
                <a:solidFill>
                  <a:srgbClr val="363633"/>
                </a:solidFill>
              </a:rPr>
              <a:t>ИС ЦЭДМ</a:t>
            </a:r>
            <a:r>
              <a:rPr lang="ru-RU" sz="1600" dirty="0">
                <a:solidFill>
                  <a:srgbClr val="363633"/>
                </a:solidFill>
              </a:rPr>
              <a:t>  (Маркировка и прослеживание </a:t>
            </a:r>
            <a:r>
              <a:rPr lang="ru-RU" sz="1600" b="1" dirty="0">
                <a:solidFill>
                  <a:srgbClr val="363633"/>
                </a:solidFill>
              </a:rPr>
              <a:t>лекарственной продукции</a:t>
            </a:r>
            <a:r>
              <a:rPr lang="ru-RU" sz="1600" dirty="0">
                <a:solidFill>
                  <a:srgbClr val="3636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6192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>
                <a:solidFill>
                  <a:srgbClr val="363633"/>
                </a:solidFill>
                <a:latin typeface="Futura PT Medium" panose="020B0602020204020303" pitchFamily="34" charset="-52"/>
              </a:rPr>
              <a:t>Работа с товарами СКФ (ИС ЦЭДМ)</a:t>
            </a: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54316" y="1077119"/>
            <a:ext cx="10356133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k-KZ" b="1" dirty="0"/>
              <a:t>В Актах приема/передачи (ИС ЦЭДМ) реализован новый вид операции –</a:t>
            </a:r>
          </a:p>
          <a:p>
            <a:pPr algn="l"/>
            <a:r>
              <a:rPr lang="kk-KZ" b="1" dirty="0"/>
              <a:t>«</a:t>
            </a:r>
            <a:r>
              <a:rPr lang="ru-RU" b="1" dirty="0"/>
              <a:t>Возврат товаров СКФ поставщику СКФ».</a:t>
            </a:r>
          </a:p>
          <a:p>
            <a:pPr algn="l"/>
            <a:r>
              <a:rPr lang="ru-RU" dirty="0"/>
              <a:t>Этот вид операции позволяет вернуть поставщику товары Единого дистрибьютора (ТОО «СК-Фармация), то есть коды маркировки, имеющие признак «Товар СКФ» в системе «Маркировки и прослеживаемости».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36" y="2732881"/>
            <a:ext cx="5177292" cy="2673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16" y="2732881"/>
            <a:ext cx="5600568" cy="2448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288236" y="5482782"/>
            <a:ext cx="4532792" cy="1066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>
                <a:solidFill>
                  <a:srgbClr val="363633"/>
                </a:solidFill>
              </a:rPr>
              <a:t>Эти изменения касаются только модуля </a:t>
            </a:r>
            <a:r>
              <a:rPr lang="ru-RU" sz="1600" b="1" dirty="0">
                <a:solidFill>
                  <a:srgbClr val="363633"/>
                </a:solidFill>
              </a:rPr>
              <a:t>ИС ЦЭДМ</a:t>
            </a:r>
            <a:r>
              <a:rPr lang="ru-RU" sz="1600" dirty="0">
                <a:solidFill>
                  <a:srgbClr val="363633"/>
                </a:solidFill>
              </a:rPr>
              <a:t>  (Маркировка и прослеживание </a:t>
            </a:r>
            <a:r>
              <a:rPr lang="ru-RU" sz="1600" b="1" dirty="0">
                <a:solidFill>
                  <a:srgbClr val="363633"/>
                </a:solidFill>
              </a:rPr>
              <a:t>лекарственной продукции</a:t>
            </a:r>
            <a:r>
              <a:rPr lang="ru-RU" sz="1600" dirty="0">
                <a:solidFill>
                  <a:srgbClr val="363633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262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9615945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3600" dirty="0">
                <a:solidFill>
                  <a:srgbClr val="363633"/>
                </a:solidFill>
                <a:latin typeface="Futura PT Medium" panose="020B0602020204020303" pitchFamily="34" charset="-52"/>
              </a:rPr>
              <a:t>Работа с товарами СКФ (ИС ЦЭДМ)</a:t>
            </a:r>
          </a:p>
        </p:txBody>
      </p:sp>
      <p:sp>
        <p:nvSpPr>
          <p:cNvPr id="7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 txBox="1">
            <a:spLocks/>
          </p:cNvSpPr>
          <p:nvPr/>
        </p:nvSpPr>
        <p:spPr>
          <a:xfrm>
            <a:off x="754314" y="860322"/>
            <a:ext cx="10837609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b="1" dirty="0"/>
              <a:t>Реализована новая проверка на наличие признака «Товар СКФ» у введенных кодов маркировки в рамках команды «Запросить дополнительные сведения по кодам маркировки в ИС ЦЭДМ»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900" dirty="0"/>
              <a:t>Если вид операции документа не соответствует введенным кодам маркировки, система оповестит об этом.</a:t>
            </a:r>
          </a:p>
          <a:p>
            <a:pPr algn="l"/>
            <a:endParaRPr lang="ru-RU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07" y="2464313"/>
            <a:ext cx="7896225" cy="397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1227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11B41E744F344EA9D0AEB9E748A983" ma:contentTypeVersion="4" ma:contentTypeDescription="Создание документа." ma:contentTypeScope="" ma:versionID="f9f971c15ef892152977a7454d5785b3">
  <xsd:schema xmlns:xsd="http://www.w3.org/2001/XMLSchema" xmlns:xs="http://www.w3.org/2001/XMLSchema" xmlns:p="http://schemas.microsoft.com/office/2006/metadata/properties" xmlns:ns3="e6cce753-a48a-4c95-b009-ee9c31968b02" targetNamespace="http://schemas.microsoft.com/office/2006/metadata/properties" ma:root="true" ma:fieldsID="d0e1150edc09d8c7bac7856845366af9" ns3:_="">
    <xsd:import namespace="e6cce753-a48a-4c95-b009-ee9c31968b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ce753-a48a-4c95-b009-ee9c31968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41474B-D481-45B3-98FA-63118C32E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CC323-D2ED-4952-891E-B9DB66F540D0}">
  <ds:schemaRefs>
    <ds:schemaRef ds:uri="http://purl.org/dc/terms/"/>
    <ds:schemaRef ds:uri="http://schemas.openxmlformats.org/package/2006/metadata/core-properties"/>
    <ds:schemaRef ds:uri="e6cce753-a48a-4c95-b009-ee9c31968b0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381E6D-18D8-4069-B1B0-9BCF52EE2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ce753-a48a-4c95-b009-ee9c31968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8120</TotalTime>
  <Words>2174</Words>
  <Application>Microsoft Office PowerPoint</Application>
  <PresentationFormat>Широкоэкранный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Futura PT Demi</vt:lpstr>
      <vt:lpstr>Futura PT Medium</vt:lpstr>
      <vt:lpstr>Тема Office</vt:lpstr>
      <vt:lpstr>Новое в сервисе «1С:Маркировка»: мультитоварное дерево и другие изменения</vt:lpstr>
      <vt:lpstr>Стоимостные показатели в Актах приема/передачи табачной продукции (ИС МПТ)</vt:lpstr>
      <vt:lpstr>Стоимостные показатели в Актах приема/передачи табачной продукции (ИС МПТ)</vt:lpstr>
      <vt:lpstr>Поддержка мультитоварных упаковок (ИС ЦЭДМ)</vt:lpstr>
      <vt:lpstr>Поддержка мультитоварных упаковок (ИС ЦЭДМ)</vt:lpstr>
      <vt:lpstr>Поддержка мультитоварных упаковок (ИС ЦЭДМ)</vt:lpstr>
      <vt:lpstr>Отправка черновиков из 1С (ИС ЦЭДМ)</vt:lpstr>
      <vt:lpstr>Работа с товарами СКФ (ИС ЦЭДМ)</vt:lpstr>
      <vt:lpstr>Работа с товарами СКФ (ИС ЦЭДМ)</vt:lpstr>
      <vt:lpstr>Логирование запросов к серверу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учете индивидуального предпринимателя в связи с вводом  в действие Социального кодекса РК</dc:title>
  <dc:creator>Виктория Бендиг</dc:creator>
  <cp:lastModifiedBy>Олеся Михеева</cp:lastModifiedBy>
  <cp:revision>55</cp:revision>
  <dcterms:created xsi:type="dcterms:W3CDTF">2023-08-25T10:02:24Z</dcterms:created>
  <dcterms:modified xsi:type="dcterms:W3CDTF">2025-09-16T07:04:50Z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0x0101007D11B41E744F344EA9D0AEB9E748A983</vt:lpwstr>
  </property>
</Properties>
</file>