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1" r:id="rId6"/>
    <p:sldId id="258" r:id="rId7"/>
    <p:sldId id="263" r:id="rId8"/>
    <p:sldId id="265" r:id="rId9"/>
    <p:sldId id="264" r:id="rId10"/>
    <p:sldId id="268" r:id="rId11"/>
    <p:sldId id="266" r:id="rId12"/>
    <p:sldId id="270" r:id="rId13"/>
    <p:sldId id="269" r:id="rId14"/>
    <p:sldId id="271" r:id="rId15"/>
    <p:sldId id="273" r:id="rId16"/>
    <p:sldId id="272" r:id="rId17"/>
    <p:sldId id="276" r:id="rId18"/>
    <p:sldId id="278" r:id="rId19"/>
    <p:sldId id="277" r:id="rId20"/>
    <p:sldId id="279" r:id="rId21"/>
    <p:sldId id="275" r:id="rId22"/>
    <p:sldId id="274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437504-DD05-BF81-67B6-547C360CDCEA}" name="Алишер А. Калдыгужинов" initials="ААК" userId="S-1-5-21-4249767407-3178993023-3025475066-67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 autoAdjust="0"/>
    <p:restoredTop sz="93487" autoAdjust="0"/>
  </p:normalViewPr>
  <p:slideViewPr>
    <p:cSldViewPr snapToGrid="0" showGuides="1">
      <p:cViewPr varScale="1">
        <p:scale>
          <a:sx n="65" d="100"/>
          <a:sy n="65" d="100"/>
        </p:scale>
        <p:origin x="876" y="72"/>
      </p:cViewPr>
      <p:guideLst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BF58E-AD35-4F9E-B25A-1F9FF7E4407E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B17F36-7DF7-40DF-A27A-CE5A8D12C50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E4985E9A-D507-42B6-AF1B-B2F62EB0EDD0}" type="parTrans" cxnId="{3FA26077-5BCB-4262-B37E-266E6673A3C5}">
      <dgm:prSet/>
      <dgm:spPr/>
      <dgm:t>
        <a:bodyPr/>
        <a:lstStyle/>
        <a:p>
          <a:endParaRPr lang="ru-RU"/>
        </a:p>
      </dgm:t>
    </dgm:pt>
    <dgm:pt modelId="{94D0642B-C5FB-4520-B588-C66C3BF5E316}" type="sibTrans" cxnId="{3FA26077-5BCB-4262-B37E-266E6673A3C5}">
      <dgm:prSet/>
      <dgm:spPr/>
      <dgm:t>
        <a:bodyPr/>
        <a:lstStyle/>
        <a:p>
          <a:endParaRPr lang="ru-RU"/>
        </a:p>
      </dgm:t>
    </dgm:pt>
    <dgm:pt modelId="{01E08EE2-D4A0-4EB3-B499-C8964B58A6C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  <a:ea typeface="+mn-ea"/>
              <a:cs typeface="+mn-cs"/>
            </a:rPr>
            <a:t> подготовка и загрузка данных</a:t>
          </a:r>
          <a:endParaRPr lang="ru-RU" dirty="0"/>
        </a:p>
      </dgm:t>
    </dgm:pt>
    <dgm:pt modelId="{75F05AD9-31B1-4AA5-BD8F-336080B41ADE}" type="parTrans" cxnId="{96FF4F1E-57A0-45E1-B5C2-ACE68FE740A6}">
      <dgm:prSet/>
      <dgm:spPr/>
      <dgm:t>
        <a:bodyPr/>
        <a:lstStyle/>
        <a:p>
          <a:endParaRPr lang="ru-RU"/>
        </a:p>
      </dgm:t>
    </dgm:pt>
    <dgm:pt modelId="{3B42F1E0-81F7-4A39-93E1-C3DD48F827C4}" type="sibTrans" cxnId="{96FF4F1E-57A0-45E1-B5C2-ACE68FE740A6}">
      <dgm:prSet/>
      <dgm:spPr/>
      <dgm:t>
        <a:bodyPr/>
        <a:lstStyle/>
        <a:p>
          <a:endParaRPr lang="ru-RU"/>
        </a:p>
      </dgm:t>
    </dgm:pt>
    <dgm:pt modelId="{091FC775-9B67-41EB-9C3D-0B952B5B2D6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21DB8006-8C89-4A94-972F-BF9B6C0CEE40}" type="parTrans" cxnId="{CEA3D0D1-ED12-4ABB-A387-919C4E29AD38}">
      <dgm:prSet/>
      <dgm:spPr/>
      <dgm:t>
        <a:bodyPr/>
        <a:lstStyle/>
        <a:p>
          <a:endParaRPr lang="ru-RU"/>
        </a:p>
      </dgm:t>
    </dgm:pt>
    <dgm:pt modelId="{63405F17-539E-46AC-BD56-2BFBE409008C}" type="sibTrans" cxnId="{CEA3D0D1-ED12-4ABB-A387-919C4E29AD38}">
      <dgm:prSet/>
      <dgm:spPr/>
      <dgm:t>
        <a:bodyPr/>
        <a:lstStyle/>
        <a:p>
          <a:endParaRPr lang="ru-RU"/>
        </a:p>
      </dgm:t>
    </dgm:pt>
    <dgm:pt modelId="{89D8AD58-C817-494B-9934-0724E8EE6C9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  <a:ea typeface="+mn-ea"/>
              <a:cs typeface="+mn-cs"/>
            </a:rPr>
            <a:t> обучение модели </a:t>
          </a:r>
          <a:endParaRPr lang="ru-RU" dirty="0"/>
        </a:p>
      </dgm:t>
    </dgm:pt>
    <dgm:pt modelId="{375505DF-36E4-4CA0-9E46-C51BF7AE84DC}" type="parTrans" cxnId="{FC8530D0-DC39-45C9-949E-1DA57AAAEE6C}">
      <dgm:prSet/>
      <dgm:spPr/>
      <dgm:t>
        <a:bodyPr/>
        <a:lstStyle/>
        <a:p>
          <a:endParaRPr lang="ru-RU"/>
        </a:p>
      </dgm:t>
    </dgm:pt>
    <dgm:pt modelId="{7C411100-F934-4CBD-8C70-376E5236B27D}" type="sibTrans" cxnId="{FC8530D0-DC39-45C9-949E-1DA57AAAEE6C}">
      <dgm:prSet/>
      <dgm:spPr/>
      <dgm:t>
        <a:bodyPr/>
        <a:lstStyle/>
        <a:p>
          <a:endParaRPr lang="ru-RU"/>
        </a:p>
      </dgm:t>
    </dgm:pt>
    <dgm:pt modelId="{228B5830-8A68-4D0D-8E52-4B7414FD52A9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6C3552A9-D1AB-4771-9FB6-09D15DBF98D8}" type="parTrans" cxnId="{842FC676-2726-410E-8909-2B2D8269DAB1}">
      <dgm:prSet/>
      <dgm:spPr/>
      <dgm:t>
        <a:bodyPr/>
        <a:lstStyle/>
        <a:p>
          <a:endParaRPr lang="ru-RU"/>
        </a:p>
      </dgm:t>
    </dgm:pt>
    <dgm:pt modelId="{E0870934-3119-4A5C-9433-33AECE8B1B86}" type="sibTrans" cxnId="{842FC676-2726-410E-8909-2B2D8269DAB1}">
      <dgm:prSet/>
      <dgm:spPr/>
      <dgm:t>
        <a:bodyPr/>
        <a:lstStyle/>
        <a:p>
          <a:endParaRPr lang="ru-RU"/>
        </a:p>
      </dgm:t>
    </dgm:pt>
    <dgm:pt modelId="{2516E162-A7D8-4AFA-B041-D8AE5084652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  <a:ea typeface="+mn-ea"/>
              <a:cs typeface="+mn-cs"/>
            </a:rPr>
            <a:t> ручная корректировка</a:t>
          </a:r>
          <a:endParaRPr lang="ru-RU" dirty="0"/>
        </a:p>
      </dgm:t>
    </dgm:pt>
    <dgm:pt modelId="{96BDCE49-7A80-45D4-9DC8-0080B185B290}" type="parTrans" cxnId="{D483786C-FE6C-439E-9BC3-9BA01391EAB0}">
      <dgm:prSet/>
      <dgm:spPr/>
      <dgm:t>
        <a:bodyPr/>
        <a:lstStyle/>
        <a:p>
          <a:endParaRPr lang="ru-RU"/>
        </a:p>
      </dgm:t>
    </dgm:pt>
    <dgm:pt modelId="{154C7A3A-0626-439B-9C18-71224536EC03}" type="sibTrans" cxnId="{D483786C-FE6C-439E-9BC3-9BA01391EAB0}">
      <dgm:prSet/>
      <dgm:spPr/>
      <dgm:t>
        <a:bodyPr/>
        <a:lstStyle/>
        <a:p>
          <a:endParaRPr lang="ru-RU"/>
        </a:p>
      </dgm:t>
    </dgm:pt>
    <dgm:pt modelId="{CA41E923-4069-447A-A8EA-3C7B12B9D52C}" type="pres">
      <dgm:prSet presAssocID="{8DCBF58E-AD35-4F9E-B25A-1F9FF7E4407E}" presName="linearFlow" presStyleCnt="0">
        <dgm:presLayoutVars>
          <dgm:dir/>
          <dgm:animLvl val="lvl"/>
          <dgm:resizeHandles val="exact"/>
        </dgm:presLayoutVars>
      </dgm:prSet>
      <dgm:spPr/>
    </dgm:pt>
    <dgm:pt modelId="{C235E177-400D-4702-8272-1CE65F19FE02}" type="pres">
      <dgm:prSet presAssocID="{EDB17F36-7DF7-40DF-A27A-CE5A8D12C50C}" presName="composite" presStyleCnt="0"/>
      <dgm:spPr/>
    </dgm:pt>
    <dgm:pt modelId="{972C5E5D-5DFB-441E-894F-3D9A04990856}" type="pres">
      <dgm:prSet presAssocID="{EDB17F36-7DF7-40DF-A27A-CE5A8D12C50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54A338-34A5-41C3-8DC3-753493775C89}" type="pres">
      <dgm:prSet presAssocID="{EDB17F36-7DF7-40DF-A27A-CE5A8D12C50C}" presName="descendantText" presStyleLbl="alignAcc1" presStyleIdx="0" presStyleCnt="3">
        <dgm:presLayoutVars>
          <dgm:bulletEnabled val="1"/>
        </dgm:presLayoutVars>
      </dgm:prSet>
      <dgm:spPr/>
    </dgm:pt>
    <dgm:pt modelId="{622A4107-EDEA-4060-9671-21648CA56C6E}" type="pres">
      <dgm:prSet presAssocID="{94D0642B-C5FB-4520-B588-C66C3BF5E316}" presName="sp" presStyleCnt="0"/>
      <dgm:spPr/>
    </dgm:pt>
    <dgm:pt modelId="{EA200C65-6D15-4DA6-9CE1-310637398A36}" type="pres">
      <dgm:prSet presAssocID="{091FC775-9B67-41EB-9C3D-0B952B5B2D69}" presName="composite" presStyleCnt="0"/>
      <dgm:spPr/>
    </dgm:pt>
    <dgm:pt modelId="{282707A9-DA90-4C66-B892-2BDE80047F51}" type="pres">
      <dgm:prSet presAssocID="{091FC775-9B67-41EB-9C3D-0B952B5B2D6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DA5C8C-51AF-4A2E-9664-41F3B786030E}" type="pres">
      <dgm:prSet presAssocID="{091FC775-9B67-41EB-9C3D-0B952B5B2D69}" presName="descendantText" presStyleLbl="alignAcc1" presStyleIdx="1" presStyleCnt="3">
        <dgm:presLayoutVars>
          <dgm:bulletEnabled val="1"/>
        </dgm:presLayoutVars>
      </dgm:prSet>
      <dgm:spPr/>
    </dgm:pt>
    <dgm:pt modelId="{44064054-FC19-4361-8EDB-B9615166D9B8}" type="pres">
      <dgm:prSet presAssocID="{63405F17-539E-46AC-BD56-2BFBE409008C}" presName="sp" presStyleCnt="0"/>
      <dgm:spPr/>
    </dgm:pt>
    <dgm:pt modelId="{34C7E930-BF86-48F4-965F-DA1426F6F43C}" type="pres">
      <dgm:prSet presAssocID="{228B5830-8A68-4D0D-8E52-4B7414FD52A9}" presName="composite" presStyleCnt="0"/>
      <dgm:spPr/>
    </dgm:pt>
    <dgm:pt modelId="{8BAD5042-1958-4B7E-BC66-F885B66B4477}" type="pres">
      <dgm:prSet presAssocID="{228B5830-8A68-4D0D-8E52-4B7414FD52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B96DE9A-BF17-4C0A-AAFE-42C365B1B361}" type="pres">
      <dgm:prSet presAssocID="{228B5830-8A68-4D0D-8E52-4B7414FD52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E13A202-2DC0-4D6C-929D-CAA583E2F83D}" type="presOf" srcId="{8DCBF58E-AD35-4F9E-B25A-1F9FF7E4407E}" destId="{CA41E923-4069-447A-A8EA-3C7B12B9D52C}" srcOrd="0" destOrd="0" presId="urn:microsoft.com/office/officeart/2005/8/layout/chevron2"/>
    <dgm:cxn modelId="{96FF4F1E-57A0-45E1-B5C2-ACE68FE740A6}" srcId="{EDB17F36-7DF7-40DF-A27A-CE5A8D12C50C}" destId="{01E08EE2-D4A0-4EB3-B499-C8964B58A6C1}" srcOrd="0" destOrd="0" parTransId="{75F05AD9-31B1-4AA5-BD8F-336080B41ADE}" sibTransId="{3B42F1E0-81F7-4A39-93E1-C3DD48F827C4}"/>
    <dgm:cxn modelId="{D483786C-FE6C-439E-9BC3-9BA01391EAB0}" srcId="{228B5830-8A68-4D0D-8E52-4B7414FD52A9}" destId="{2516E162-A7D8-4AFA-B041-D8AE50846525}" srcOrd="0" destOrd="0" parTransId="{96BDCE49-7A80-45D4-9DC8-0080B185B290}" sibTransId="{154C7A3A-0626-439B-9C18-71224536EC03}"/>
    <dgm:cxn modelId="{842FC676-2726-410E-8909-2B2D8269DAB1}" srcId="{8DCBF58E-AD35-4F9E-B25A-1F9FF7E4407E}" destId="{228B5830-8A68-4D0D-8E52-4B7414FD52A9}" srcOrd="2" destOrd="0" parTransId="{6C3552A9-D1AB-4771-9FB6-09D15DBF98D8}" sibTransId="{E0870934-3119-4A5C-9433-33AECE8B1B86}"/>
    <dgm:cxn modelId="{3FA26077-5BCB-4262-B37E-266E6673A3C5}" srcId="{8DCBF58E-AD35-4F9E-B25A-1F9FF7E4407E}" destId="{EDB17F36-7DF7-40DF-A27A-CE5A8D12C50C}" srcOrd="0" destOrd="0" parTransId="{E4985E9A-D507-42B6-AF1B-B2F62EB0EDD0}" sibTransId="{94D0642B-C5FB-4520-B588-C66C3BF5E316}"/>
    <dgm:cxn modelId="{6A751182-FD82-4876-B3F5-69D612117E0B}" type="presOf" srcId="{091FC775-9B67-41EB-9C3D-0B952B5B2D69}" destId="{282707A9-DA90-4C66-B892-2BDE80047F51}" srcOrd="0" destOrd="0" presId="urn:microsoft.com/office/officeart/2005/8/layout/chevron2"/>
    <dgm:cxn modelId="{A5DF59CB-AFAA-4675-BB7C-D75DF34D2F7E}" type="presOf" srcId="{89D8AD58-C817-494B-9934-0724E8EE6C9C}" destId="{28DA5C8C-51AF-4A2E-9664-41F3B786030E}" srcOrd="0" destOrd="0" presId="urn:microsoft.com/office/officeart/2005/8/layout/chevron2"/>
    <dgm:cxn modelId="{FC8530D0-DC39-45C9-949E-1DA57AAAEE6C}" srcId="{091FC775-9B67-41EB-9C3D-0B952B5B2D69}" destId="{89D8AD58-C817-494B-9934-0724E8EE6C9C}" srcOrd="0" destOrd="0" parTransId="{375505DF-36E4-4CA0-9E46-C51BF7AE84DC}" sibTransId="{7C411100-F934-4CBD-8C70-376E5236B27D}"/>
    <dgm:cxn modelId="{CEA3D0D1-ED12-4ABB-A387-919C4E29AD38}" srcId="{8DCBF58E-AD35-4F9E-B25A-1F9FF7E4407E}" destId="{091FC775-9B67-41EB-9C3D-0B952B5B2D69}" srcOrd="1" destOrd="0" parTransId="{21DB8006-8C89-4A94-972F-BF9B6C0CEE40}" sibTransId="{63405F17-539E-46AC-BD56-2BFBE409008C}"/>
    <dgm:cxn modelId="{83565EDB-FFDC-42FD-BBED-2BA3B5E4BB6A}" type="presOf" srcId="{228B5830-8A68-4D0D-8E52-4B7414FD52A9}" destId="{8BAD5042-1958-4B7E-BC66-F885B66B4477}" srcOrd="0" destOrd="0" presId="urn:microsoft.com/office/officeart/2005/8/layout/chevron2"/>
    <dgm:cxn modelId="{6F9744DD-D512-47EA-84E8-B8502677BA62}" type="presOf" srcId="{2516E162-A7D8-4AFA-B041-D8AE50846525}" destId="{AB96DE9A-BF17-4C0A-AAFE-42C365B1B361}" srcOrd="0" destOrd="0" presId="urn:microsoft.com/office/officeart/2005/8/layout/chevron2"/>
    <dgm:cxn modelId="{F8152AF6-DCBF-49DA-A266-AEAE0B54BA85}" type="presOf" srcId="{EDB17F36-7DF7-40DF-A27A-CE5A8D12C50C}" destId="{972C5E5D-5DFB-441E-894F-3D9A04990856}" srcOrd="0" destOrd="0" presId="urn:microsoft.com/office/officeart/2005/8/layout/chevron2"/>
    <dgm:cxn modelId="{223E33FF-06C6-4ED5-8147-413C500A93D8}" type="presOf" srcId="{01E08EE2-D4A0-4EB3-B499-C8964B58A6C1}" destId="{A054A338-34A5-41C3-8DC3-753493775C89}" srcOrd="0" destOrd="0" presId="urn:microsoft.com/office/officeart/2005/8/layout/chevron2"/>
    <dgm:cxn modelId="{1F39A7B4-8AD6-4933-81A5-A2A3414028E6}" type="presParOf" srcId="{CA41E923-4069-447A-A8EA-3C7B12B9D52C}" destId="{C235E177-400D-4702-8272-1CE65F19FE02}" srcOrd="0" destOrd="0" presId="urn:microsoft.com/office/officeart/2005/8/layout/chevron2"/>
    <dgm:cxn modelId="{ABC0763E-2B14-446A-A568-58BB029719F2}" type="presParOf" srcId="{C235E177-400D-4702-8272-1CE65F19FE02}" destId="{972C5E5D-5DFB-441E-894F-3D9A04990856}" srcOrd="0" destOrd="0" presId="urn:microsoft.com/office/officeart/2005/8/layout/chevron2"/>
    <dgm:cxn modelId="{CE54202F-154C-4E80-8721-91773BCDB6FC}" type="presParOf" srcId="{C235E177-400D-4702-8272-1CE65F19FE02}" destId="{A054A338-34A5-41C3-8DC3-753493775C89}" srcOrd="1" destOrd="0" presId="urn:microsoft.com/office/officeart/2005/8/layout/chevron2"/>
    <dgm:cxn modelId="{E53B6EB1-1EAA-4C83-A67C-3434A93190D0}" type="presParOf" srcId="{CA41E923-4069-447A-A8EA-3C7B12B9D52C}" destId="{622A4107-EDEA-4060-9671-21648CA56C6E}" srcOrd="1" destOrd="0" presId="urn:microsoft.com/office/officeart/2005/8/layout/chevron2"/>
    <dgm:cxn modelId="{7FA355BE-2D2E-4C78-8CD0-8D085E833D11}" type="presParOf" srcId="{CA41E923-4069-447A-A8EA-3C7B12B9D52C}" destId="{EA200C65-6D15-4DA6-9CE1-310637398A36}" srcOrd="2" destOrd="0" presId="urn:microsoft.com/office/officeart/2005/8/layout/chevron2"/>
    <dgm:cxn modelId="{50CC455F-00A7-40D2-9317-838C55064091}" type="presParOf" srcId="{EA200C65-6D15-4DA6-9CE1-310637398A36}" destId="{282707A9-DA90-4C66-B892-2BDE80047F51}" srcOrd="0" destOrd="0" presId="urn:microsoft.com/office/officeart/2005/8/layout/chevron2"/>
    <dgm:cxn modelId="{48C8EAB8-EFC2-43AE-8216-4D2A128120F1}" type="presParOf" srcId="{EA200C65-6D15-4DA6-9CE1-310637398A36}" destId="{28DA5C8C-51AF-4A2E-9664-41F3B786030E}" srcOrd="1" destOrd="0" presId="urn:microsoft.com/office/officeart/2005/8/layout/chevron2"/>
    <dgm:cxn modelId="{2D111A63-FB5D-4F89-8262-AB74DF42FDA3}" type="presParOf" srcId="{CA41E923-4069-447A-A8EA-3C7B12B9D52C}" destId="{44064054-FC19-4361-8EDB-B9615166D9B8}" srcOrd="3" destOrd="0" presId="urn:microsoft.com/office/officeart/2005/8/layout/chevron2"/>
    <dgm:cxn modelId="{1D6AFCE7-82CC-4F5E-8055-2A18ECD3A4FA}" type="presParOf" srcId="{CA41E923-4069-447A-A8EA-3C7B12B9D52C}" destId="{34C7E930-BF86-48F4-965F-DA1426F6F43C}" srcOrd="4" destOrd="0" presId="urn:microsoft.com/office/officeart/2005/8/layout/chevron2"/>
    <dgm:cxn modelId="{2B20367D-EE19-4EE0-A752-E4457962C3AC}" type="presParOf" srcId="{34C7E930-BF86-48F4-965F-DA1426F6F43C}" destId="{8BAD5042-1958-4B7E-BC66-F885B66B4477}" srcOrd="0" destOrd="0" presId="urn:microsoft.com/office/officeart/2005/8/layout/chevron2"/>
    <dgm:cxn modelId="{6202E1F0-B85A-43C5-8028-760A77DB1BDD}" type="presParOf" srcId="{34C7E930-BF86-48F4-965F-DA1426F6F43C}" destId="{AB96DE9A-BF17-4C0A-AAFE-42C365B1B3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C5E5D-5DFB-441E-894F-3D9A04990856}">
      <dsp:nvSpPr>
        <dsp:cNvPr id="0" name=""/>
        <dsp:cNvSpPr/>
      </dsp:nvSpPr>
      <dsp:spPr>
        <a:xfrm rot="5400000">
          <a:off x="-272908" y="274032"/>
          <a:ext cx="1819391" cy="12735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1</a:t>
          </a:r>
        </a:p>
      </dsp:txBody>
      <dsp:txXfrm rot="-5400000">
        <a:off x="2" y="637910"/>
        <a:ext cx="1273573" cy="545818"/>
      </dsp:txXfrm>
    </dsp:sp>
    <dsp:sp modelId="{A054A338-34A5-41C3-8DC3-753493775C89}">
      <dsp:nvSpPr>
        <dsp:cNvPr id="0" name=""/>
        <dsp:cNvSpPr/>
      </dsp:nvSpPr>
      <dsp:spPr>
        <a:xfrm rot="5400000">
          <a:off x="5008316" y="-3733618"/>
          <a:ext cx="1182604" cy="8652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подготовка и загрузка данных</a:t>
          </a:r>
          <a:endParaRPr lang="ru-RU" sz="4600" kern="1200" dirty="0"/>
        </a:p>
      </dsp:txBody>
      <dsp:txXfrm rot="-5400000">
        <a:off x="1273573" y="58855"/>
        <a:ext cx="8594360" cy="1067144"/>
      </dsp:txXfrm>
    </dsp:sp>
    <dsp:sp modelId="{282707A9-DA90-4C66-B892-2BDE80047F51}">
      <dsp:nvSpPr>
        <dsp:cNvPr id="0" name=""/>
        <dsp:cNvSpPr/>
      </dsp:nvSpPr>
      <dsp:spPr>
        <a:xfrm rot="5400000">
          <a:off x="-272908" y="1901437"/>
          <a:ext cx="1819391" cy="12735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2</a:t>
          </a:r>
        </a:p>
      </dsp:txBody>
      <dsp:txXfrm rot="-5400000">
        <a:off x="2" y="2265315"/>
        <a:ext cx="1273573" cy="545818"/>
      </dsp:txXfrm>
    </dsp:sp>
    <dsp:sp modelId="{28DA5C8C-51AF-4A2E-9664-41F3B786030E}">
      <dsp:nvSpPr>
        <dsp:cNvPr id="0" name=""/>
        <dsp:cNvSpPr/>
      </dsp:nvSpPr>
      <dsp:spPr>
        <a:xfrm rot="5400000">
          <a:off x="5008316" y="-2106214"/>
          <a:ext cx="1182604" cy="8652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обучение модели </a:t>
          </a:r>
          <a:endParaRPr lang="ru-RU" sz="4600" kern="1200" dirty="0"/>
        </a:p>
      </dsp:txBody>
      <dsp:txXfrm rot="-5400000">
        <a:off x="1273573" y="1686259"/>
        <a:ext cx="8594360" cy="1067144"/>
      </dsp:txXfrm>
    </dsp:sp>
    <dsp:sp modelId="{8BAD5042-1958-4B7E-BC66-F885B66B4477}">
      <dsp:nvSpPr>
        <dsp:cNvPr id="0" name=""/>
        <dsp:cNvSpPr/>
      </dsp:nvSpPr>
      <dsp:spPr>
        <a:xfrm rot="5400000">
          <a:off x="-272908" y="3528842"/>
          <a:ext cx="1819391" cy="12735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3</a:t>
          </a:r>
        </a:p>
      </dsp:txBody>
      <dsp:txXfrm rot="-5400000">
        <a:off x="2" y="3892720"/>
        <a:ext cx="1273573" cy="545818"/>
      </dsp:txXfrm>
    </dsp:sp>
    <dsp:sp modelId="{AB96DE9A-BF17-4C0A-AAFE-42C365B1B361}">
      <dsp:nvSpPr>
        <dsp:cNvPr id="0" name=""/>
        <dsp:cNvSpPr/>
      </dsp:nvSpPr>
      <dsp:spPr>
        <a:xfrm rot="5400000">
          <a:off x="5008316" y="-478809"/>
          <a:ext cx="1182604" cy="8652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ручная корректировка</a:t>
          </a:r>
          <a:endParaRPr lang="ru-RU" sz="4600" kern="1200" dirty="0"/>
        </a:p>
      </dsp:txBody>
      <dsp:txXfrm rot="-5400000">
        <a:off x="1273573" y="3313664"/>
        <a:ext cx="8594360" cy="106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E77E-A555-41EC-99BA-F48CA061C54B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D916B-FC68-42CF-8A67-81DBAB821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1c.kz/news/zakonodatelstvo/vypusk-reliza-2-4-5-13-programmnogo-produkta-1s-erp-upravlenie-predpriyatiem-2-dlya-kazakhstan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ro1c.kz/update/?RELEASE_ID=185347" TargetMode="External"/><Relationship Id="rId4" Type="http://schemas.openxmlformats.org/officeDocument/2006/relationships/hyperlink" Target="https://pro1c.kz/news/avtomatizatsiya/vypusk-reliza-2-4-5-13-programmnogo-produkta-1s-kompleksnaya-avtomatizatsiya-dlya-kazakhstana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современных реалиях, когда бизнес и производство живут в условиях быстро меняющейся экономики, нестабильных рынков и роста объёмов данных, простых традиционных методов анализа оказывается недостаточно.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поэтому становятся актуальными современные технологии прогнозирования, которые позволяют не просто предугадывать будущие тенденции, но и строить комплексные сценарии развития событий.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 тоже шагает в ногу со временем и предлагает использование сервиса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1С:Универсальное прогнозирование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объединяет математические модели, статистику и инструменты искусственного интеллекта, чтобы обеспечить максимально точные прогнозы. Его применение открывает широкие возможности – от планирования продаж и производства до оптимизации ресурсов и повышения эффективности управления.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работу с сервисом более подробно.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установки всех параметров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отборов рекомендуется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запустить проверку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корректность для передачи в сервис.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частности выполняется проверка на наличие отрицательных остатков.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 проверке наличия продаж учитываются настройки источников данных и фильтров.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обнаружена ошибка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проверке наличия продаж, ее необходимо исправить до передачи данных в сервис.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критичных замечаний не обнаружено выходит сообщение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Проверка завершена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ссылке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Выгружаемые данные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можно сформировать отчет по передаваемым для прогноза данным.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проверки данных можно выполнить настройку расписания обновлений – выгрузки данных в сервис и загрузки данных из сервиса. 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устанавливается вариант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«один раз в день»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настройке расписания следует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обратить внимание на то, что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выгрузка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данных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тарифицируется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загрузке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нового запроса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расходуются единицы квоты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прогнозирования.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Завершающим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этапом является настройка параметров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первого прогноза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этапе необходимо выбрать или создать сценарий планирования.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выбрать вид плана с настройкой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прогнозирования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которого выполнить соответствующие настройки.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того, как указаны все настройки, можно переходить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построению прогноза по кнопке 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«Готово».</a:t>
            </a:r>
          </a:p>
          <a:p>
            <a:endParaRPr lang="ru-RU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этом, если при выполнении настроек были допущены ошибки, система выдает список ошибок, которые требуется исправить для построения прогноза.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того, как все ошибки исправлены программа выгрузит данные по продажам 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запросит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прогноз по выбранному виду плана.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запросе нового прогноза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система оповещает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расчете количества требуемых единиц квоты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прогнозирования, которые будут затрачены на построение прогноза.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Отсюда же доступен переход к специальному калькулятору, который показывает планируемый расход единиц прогнозирования для одного прогноза и для нужного количества прогнозов за год.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 может занимать длительный период времени.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рабочем месте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контролировать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процесс обучения (процесс формирования прогноза по загруженным данным) по каждому виду плана, получить прогноз по другой модели, 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видеть результат прогнозирования продаж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по соответствующей гиперссылке можно перейти к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Помощнику подключения к сервису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выполнить необходимые настройки.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Рабочее место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 прогнозирования продаж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отображает данные прогноза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виде отчета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того, как прогноз выполнен,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загружается в информационную базу, и создаются документы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продаж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номенклатуре или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продаж </a:t>
            </a:r>
            <a:r>
              <a:rPr lang="ru-RU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категориям</a:t>
            </a:r>
            <a:r>
              <a:rPr lang="ru-RU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при необходимости можно просматривать и редактировать.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 создании документов учитываются выбранный сценарий и вид плана.</a:t>
            </a:r>
            <a:endParaRPr lang="ru-RU" b="0" i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 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есь процесс анализа с использованием </a:t>
            </a:r>
            <a:r>
              <a:rPr lang="ru-RU" sz="1200" kern="1200" dirty="0">
                <a:solidFill>
                  <a:schemeClr val="tx1"/>
                </a:solidFill>
                <a:latin typeface="Futura PT Medium" panose="020B0602020204020303" pitchFamily="34" charset="-52"/>
                <a:ea typeface="+mn-ea"/>
                <a:cs typeface="+mn-cs"/>
              </a:rPr>
              <a:t>с</a:t>
            </a:r>
            <a:r>
              <a:rPr lang="ru-RU" sz="1200" dirty="0">
                <a:latin typeface="Futura PT Medium" panose="020B0602020204020303" pitchFamily="34" charset="-52"/>
              </a:rPr>
              <a:t>ервиса 1С:Универсальное прогнозирование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состоит из нескольких этапов: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и загрузка данных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где точность запроса будет зависеть от количества передаваемой информации;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модели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прогнозирования на основе подготовленных данных с применением ИИ;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ручная корректировка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прогноза с учетом экспертных данных, если это необходимо.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Предусмотрена также корректировка с учетом дополнительных данных, влияющих на точность.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срыв поставки или запланированные акции.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проверить функциональность продукта, можно получить тестовый доступ к «Универсальному прогнозированию» на 30 дней в объеме 5000 единиц. При этом следует обратить внимание, что подключить тестовый доступ можно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раз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окончания тестового доступа можно приобрести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платную лицензию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позволяющую работать с приобретенным объемом единиц прогнозирования в течение 12 месяцев.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расчете требуемого для прогнозирования количества единиц учитываются три параметра: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количество объектов прогнозирования, например, количество номенклатурных позиций;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размер истории данных, например, история продаж за 3 года;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горизонт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прогнозирования – на какой срок и с какой периодичностью нужно строить прогноз, например, прогноз на 1 год с детализацией по месяцам.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1С:Универсальное прогнозирование - облачный сервис, который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доступен для использования в типовых программных продуктах 1С: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1С:ERP Управление предприятием для Казахстана, начиная с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версии 2.4.5.13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1С:Комплексная автоматизация для Казахстана, начиная с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версии 2.4.5.13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1С:Управление торговлей для Казахстана, начиная с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версии 3.4.5.13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работает на серверах фирмы "1С", т.е. не требуется дополнительного оборудования.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работы с сервисом потребуется активировать тестовый доступ или приобрести платную лицензию на продукт 1С:Универсальное прогнозирование.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конфигурации должна быть подключена интернет поддержка, действующий договор ИТС.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сервиса «1С:Универсальное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рогнозирование» пользователи могут на основании исторических данных своих учетных систем строить прогнозы продаж по ключевым номенклатурным позициям.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основан на технологиях искусственного интеллекта, в частности на машинном обучении.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сервиса можно: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использовать различные модели прогнозирования: скользящее среднее, сезонная модель, экспоненциальное сглаживание и т.д.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настраивать период прогнозирования: интервал прогнозирования (день/неделя/месяц), горизонт прогнозирования (от 1 до 30 периодов вперед), разрезы прогнозирования (номенклатура, характеристики номенклатуры, склады/магазины, клиенты).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оценивать точность прогноза по выбранной метрике (MAE – среднее абсолютное отклонение, RMSE – среднеквадратичное отклонение, MAPE - среднее абсолютное процентное отклонение), PMAPE – варианты измерения относительной ошибки прогноза).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получать варианты прогноза с различной вероятностью - точечный прогноз даёт одно число — например, 10. Вероятностный прогноз показывает диапазоны значений и вероятность их наступления: например, 9–12 с вероятностью 50%, 7–15 с вероятностью 90%;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использовать дополнительные источники данных, которые могут повысить точность прогноза (например, производственный календарь, информация о скидках, курсы валют и т.д.);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создавать индивидуальные модели прогнозирования.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первую очередь в учетной системе нужно настроить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интернет-поддержку. 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для работы с сервисом потребуется активировать тестовый доступ или приобрести платную лицензию на продукт 1С:Универсальное прогнозирование.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сервисом возможна в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режимах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Простой – устанавливается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 умолчанию»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 начале работы с сервисом.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pPr>
              <a:buFont typeface="Arial" pitchFamily="34" charset="0"/>
              <a:buNone/>
            </a:pP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Расширенный – включается по гиперссылке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Расширенный режим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Переключение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между режимами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доступно в любой момент времени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возврата в простой режим из расширенного используется команда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– Простой режим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повторном открытии, помощник открывается в том режиме, в котором был на момент закрытия.</a:t>
            </a:r>
          </a:p>
          <a:p>
            <a:br>
              <a:rPr lang="ru-RU" dirty="0"/>
            </a:b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запуском сервиса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выполняется анализ имеющихся данных и формируется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нескольким критериям.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каждому критерию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отражается состояние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где: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Красным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цветом отражаются пункты,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позволяющие выполнить прогноз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Желтым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цветом отражаются данные, позволяющие выполнить прогнозирование, но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требующие внимания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Зеленым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цветом отражаются данные,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препятствующие прогнозированию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/>
              <a:t>При этом можно установить различные отборы.</a:t>
            </a:r>
            <a:r>
              <a:rPr lang="ru-RU" baseline="0" dirty="0"/>
              <a:t> Например, отбор по периоду</a:t>
            </a:r>
            <a:r>
              <a:rPr lang="ru-RU" dirty="0"/>
              <a:t> позволяет исключить продажи прошлых лет с устаревшим ассортиментом.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r>
              <a:rPr lang="ru-RU" b="1" dirty="0"/>
              <a:t>Важно!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Запуск процедуры прогнозирования 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невозможен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до тех пор, пока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будут устранены все замечания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блокирующие выполнение прогнозирования (данные, отмеченные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красным)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информационной базе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достаточно данных для выполнения прогнозирования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можно выполнить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запуск сервиса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/>
              <a:t>На первом этапе требуется определить источники</a:t>
            </a:r>
            <a:r>
              <a:rPr lang="ru-RU" b="0" i="0" baseline="0" dirty="0"/>
              <a:t> передаваемых данных. При этом можно передавать: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Фактические данные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в этом случае выгрузке подлежат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учетные остатки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фактические продажи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данным регистра накопления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Выручка и себестоимость продаж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Плановые данные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этот вариант можно использовать при условии, что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учетной системе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зарегистрированы документы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продаж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остатков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отбором по выбранному сценарию прогнозирования.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Фактические и плановые данные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при использовании этого варианта используются как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плановые остатки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продажи,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и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фактические данные.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используются данные по тем периодам, в которых они зарегистрированы. Если на определенную дату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отсутствуют данные о плановых продажах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выгружается информация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фактическим данным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можно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установить период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 который будут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передаваться продажи и остатки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сервис прогнозирования.</a:t>
            </a:r>
          </a:p>
          <a:p>
            <a:pPr>
              <a:buFont typeface="Arial" pitchFamily="34" charset="0"/>
              <a:buChar char="•"/>
            </a:pP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шаге определяется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 передаваемых данных.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каждому набору выгружаемых данных выбирается состав передаваемых полей.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предусмотрены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обязательные данные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выгрузку которых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отключить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(выделены жирным цветом). 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следующем шаге можно задать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фильтры, ограничивающие выгрузку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товарам, партнерам и складам.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передаче данных в сервис прогнозирования будут использованы только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товары, соответствующие заданным условиям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можно определять различные условия отбора в разных комбинациях.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можно передавать сведения по номенклатуре только по выбранному складу или из определенного сегмента.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D916B-FC68-42CF-8A67-81DBAB8216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2BC44-E86E-0405-0F70-3E19491A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D2BC6-0A5F-AC5B-604B-0B44D1C4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52415-8794-6C36-11B0-D9A43779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C8FA1-62C0-1E02-D3AF-C27B0445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6BBA5-2081-0F9E-AD19-D18F6C6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EC0-1341-E192-A430-7D6B16AC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6A343-3B2E-C39B-B7BC-9EE2222D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56443-16C3-A570-E796-DA830470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0F7AA-BB02-A880-9F71-F7F4A800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695A9-9D70-6598-D3B8-90D85B0C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CF3E8-A7EB-20D4-D8A3-7753D3B5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3B712-0DDA-4D90-D60C-A9A1769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092B0-FA16-9C16-AEED-220515AE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CF892-973F-DE9D-E9F9-2EE5D18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9FDEA-7DA5-EDC8-FF6D-DF71FA4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DBF42-899A-05B8-6B4E-ECB049E0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63964-72CA-684F-F520-9D148E36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A1989-FD8F-3772-8F22-BBD6D302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CAB31-4377-FADF-24A3-5B6596A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B8B8-2494-17E3-265C-D781680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83A5-DD39-3C6E-6787-A9C69466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7D984-0786-C1B7-056C-8D31A0E9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E0898-A918-5D36-C9D8-F651F1B8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6C372-A380-D97E-D2C5-CF95A348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4FE2D-19CD-BE23-C668-D4FC5E0D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A7CD-4416-B907-DA1D-933C2E10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E946-6812-B363-9518-69F2263F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31348-A9F9-C0BF-2D6C-FD8EB31A0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9ED1E-893E-4853-BAD1-E5F0BBF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27815-B7D8-1F44-5847-6315F329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1CA01-9139-C00F-422A-8DC72750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986D-4519-C634-8D94-F96673C1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41505-AB6D-BFFD-103A-779C1F16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C133C0-EC3A-8513-3EE6-A07EC3596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BA575-C6E3-5D76-6194-AA47C1B54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12F733-09AB-10A8-5389-0A86BC15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A3F2E-9452-95EC-D2A3-D37BC43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6348D2-F18C-379D-464E-5A771868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C0E941-EDC5-E0A8-EFF5-4DE332E0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CDA0-0EED-4C69-9F99-8AC56F3F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853EB-62E8-2F6D-3B8B-D9B9CF24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7E8A1-525E-18D0-BFEB-FF9DEF5B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9BE35-3376-C59E-E2B3-4B3A3A58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0ECD9C-0A3C-22AC-90C1-12E98209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E9156-4079-CF58-C63A-EF0BFEC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51B90-8984-5F4D-1192-C68AF0C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4C45-998C-81E2-BEA1-D76D796B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0F677-905A-279E-0016-EF0896CE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CA9EB-883F-8D59-044F-B95445C7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9306F-4F0D-71CD-718F-D8BDE72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B15CA-28A3-CA12-250D-F40E44D1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0D0DEB-9FEC-C809-D8F3-0496818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EC6FA-58AE-CC24-4A4A-5BA42909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35E27-F011-077F-63BA-15B60B927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0DD375-BB9C-9F99-72B7-2B34D9C2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33323-5670-817D-EC20-7B2FB8C8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B600-E1F5-650E-6209-38117F53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2AC0A-BEEA-58D1-C570-310E9FB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F3A3-A09B-D067-E102-84D4AD1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DB883-1B2D-B9D7-EDFC-8726F2FB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F6388-C0EE-30B6-98BB-41C5C149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FA04-8326-4585-9809-0410E1CDED8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12912-6611-23D2-B819-8ACD307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505AA-F15E-308C-61E1-06DB0F44A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535-AB16-482C-A848-0D1EDE7CC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1c.kz/news/zakonodatelstvo/vypusk-reliza-2-4-5-13-programmnogo-produkta-1s-erp-upravlenie-predpriyatiem-2-dlya-kazakhstan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ro1c.kz/update/?RELEASE_ID=185347" TargetMode="External"/><Relationship Id="rId4" Type="http://schemas.openxmlformats.org/officeDocument/2006/relationships/hyperlink" Target="https://pro1c.kz/news/avtomatizatsiya/vypusk-reliza-2-4-5-13-programmnogo-produkta-1s-kompleksnaya-avtomatizatsiya-dlya-kazakhstan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2" y="2789787"/>
            <a:ext cx="5486400" cy="2454566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latin typeface="Futura PT Medium" panose="020B0602020204020303" pitchFamily="34" charset="-52"/>
              </a:rPr>
              <a:t>Сервис «1С:Универсальное прогнозирование» </a:t>
            </a:r>
            <a:r>
              <a:rPr lang="ru-RU" sz="2800" dirty="0">
                <a:latin typeface="Futura PT Medium" panose="020B0602020204020303" pitchFamily="34" charset="-52"/>
              </a:rPr>
              <a:t>– планирование продаж и производства с применением средств искусственного интеллекта</a:t>
            </a:r>
            <a:br>
              <a:rPr lang="ru-RU" sz="2800" dirty="0"/>
            </a:br>
            <a:endParaRPr lang="ru-RU" sz="28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214530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88900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3021271" cy="4143809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Проверка данных: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Наличие остатков;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Наличие продаж;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и т.д.</a:t>
            </a:r>
          </a:p>
          <a:p>
            <a:pPr algn="l"/>
            <a:endParaRPr lang="kk-KZ" dirty="0"/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116" y="1203576"/>
            <a:ext cx="8500698" cy="4195624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498" y="999681"/>
            <a:ext cx="8010576" cy="5283133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7" name="Рисунок 6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607" y="844734"/>
            <a:ext cx="10831252" cy="5640483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90" y="1077120"/>
            <a:ext cx="3670200" cy="486210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Настройка расписания</a:t>
            </a:r>
          </a:p>
        </p:txBody>
      </p:sp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321" y="1143796"/>
            <a:ext cx="8336115" cy="4991534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575187" y="2183248"/>
            <a:ext cx="3082413" cy="350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Важно! </a:t>
            </a:r>
            <a:b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kk-K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загрузке</a:t>
            </a:r>
            <a:r>
              <a:rPr kumimoji="0" lang="kk-K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данных</a:t>
            </a:r>
            <a:r>
              <a:rPr kumimoji="0" lang="kk-K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 сервиса происходит расходование единиц квоты прогнозирования.</a:t>
            </a:r>
            <a:endParaRPr kumimoji="0" lang="kk-K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3088" y="1118006"/>
            <a:ext cx="8516125" cy="5100704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8" name="Рисунок 7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911" y="807167"/>
            <a:ext cx="10084269" cy="2058014"/>
          </a:xfrm>
          <a:prstGeom prst="rect">
            <a:avLst/>
          </a:prstGeom>
          <a:ln>
            <a:solidFill>
              <a:srgbClr val="363633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2020529" y="943199"/>
            <a:ext cx="10171471" cy="5590337"/>
            <a:chOff x="2020529" y="943199"/>
            <a:chExt cx="10171471" cy="5590337"/>
          </a:xfrm>
        </p:grpSpPr>
        <p:pic>
          <p:nvPicPr>
            <p:cNvPr id="6" name="Рисунок 5" descr="1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5774" y="943199"/>
              <a:ext cx="7246226" cy="5590337"/>
            </a:xfrm>
            <a:prstGeom prst="rect">
              <a:avLst/>
            </a:prstGeom>
            <a:ln>
              <a:solidFill>
                <a:srgbClr val="363633"/>
              </a:solidFill>
            </a:ln>
          </p:spPr>
        </p:pic>
        <p:cxnSp>
          <p:nvCxnSpPr>
            <p:cNvPr id="10" name="Прямая со стрелкой 9"/>
            <p:cNvCxnSpPr/>
            <p:nvPr/>
          </p:nvCxnSpPr>
          <p:spPr>
            <a:xfrm flipV="1">
              <a:off x="2020529" y="1194619"/>
              <a:ext cx="2861187" cy="9438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3701845" y="1673324"/>
            <a:ext cx="8460659" cy="4785064"/>
            <a:chOff x="3701845" y="1673324"/>
            <a:chExt cx="8460659" cy="4785064"/>
          </a:xfrm>
        </p:grpSpPr>
        <p:pic>
          <p:nvPicPr>
            <p:cNvPr id="12" name="Рисунок 11" descr="17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833" y="1673324"/>
              <a:ext cx="7704671" cy="4785064"/>
            </a:xfrm>
            <a:prstGeom prst="rect">
              <a:avLst/>
            </a:prstGeom>
          </p:spPr>
        </p:pic>
        <p:cxnSp>
          <p:nvCxnSpPr>
            <p:cNvPr id="14" name="Прямая со стрелкой 13"/>
            <p:cNvCxnSpPr/>
            <p:nvPr/>
          </p:nvCxnSpPr>
          <p:spPr>
            <a:xfrm>
              <a:off x="3701845" y="2536723"/>
              <a:ext cx="988142" cy="6194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6" name="Рисунок 5" descr="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521" y="826209"/>
            <a:ext cx="6129119" cy="5613336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503590" y="1077120"/>
            <a:ext cx="3670200" cy="48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к прогнозированию</a:t>
            </a: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670560" y="1823880"/>
            <a:ext cx="3215640" cy="224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kk-K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сли при настройках допущены </a:t>
            </a:r>
            <a:r>
              <a:rPr kumimoji="0" lang="kk-K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ошибки, </a:t>
            </a:r>
            <a:r>
              <a:rPr kumimoji="0" lang="kk-K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получить </a:t>
            </a:r>
            <a:r>
              <a:rPr kumimoji="0" lang="kk-K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Отчет по проблемам</a:t>
            </a:r>
            <a:r>
              <a:rPr kumimoji="0" lang="kk-K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котором отражается список ошибок и рекомендации по их исправлению</a:t>
            </a:r>
            <a:endParaRPr kumimoji="0" lang="kk-K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22" y="1438117"/>
            <a:ext cx="11464837" cy="4330469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7" y="1077120"/>
            <a:ext cx="2431336" cy="1577590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Расчет баланса</a:t>
            </a:r>
          </a:p>
        </p:txBody>
      </p:sp>
      <p:pic>
        <p:nvPicPr>
          <p:cNvPr id="4" name="Рисунок 3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6242" y="1080562"/>
            <a:ext cx="7919787" cy="5275993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20"/>
            <a:ext cx="10056251" cy="486210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Построение прогноза</a:t>
            </a:r>
          </a:p>
        </p:txBody>
      </p:sp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676" y="1565609"/>
            <a:ext cx="11494508" cy="1842824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6" name="Рисунок 5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42" y="3759619"/>
            <a:ext cx="10694229" cy="1092599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20"/>
            <a:ext cx="10056251" cy="486210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Итоги прогноза</a:t>
            </a:r>
          </a:p>
        </p:txBody>
      </p:sp>
      <p:pic>
        <p:nvPicPr>
          <p:cNvPr id="4" name="Рисунок 3" descr="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493" y="1573913"/>
            <a:ext cx="8598310" cy="4662355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849772" cy="1138490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Формирование плана продаж по прогнозу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" name="Рисунок 3" descr="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5386" y="847891"/>
            <a:ext cx="7810433" cy="5526606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Схема работы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8402587"/>
              </p:ext>
            </p:extLst>
          </p:nvPr>
        </p:nvGraphicFramePr>
        <p:xfrm>
          <a:off x="1076633" y="1061884"/>
          <a:ext cx="9925664" cy="507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Условия использования сервиса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00144"/>
            <a:ext cx="11132884" cy="1946295"/>
          </a:xfrm>
          <a:ln>
            <a:solidFill>
              <a:srgbClr val="363633"/>
            </a:solidFill>
          </a:ln>
        </p:spPr>
        <p:txBody>
          <a:bodyPr>
            <a:normAutofit/>
          </a:bodyPr>
          <a:lstStyle/>
          <a:p>
            <a:pPr algn="l"/>
            <a:r>
              <a:rPr lang="kk-KZ" b="1" u="sng" dirty="0"/>
              <a:t>Условия тестового периода:</a:t>
            </a:r>
          </a:p>
          <a:p>
            <a:pPr indent="265113" algn="l">
              <a:buFont typeface="Arial" pitchFamily="34" charset="0"/>
              <a:buChar char="•"/>
            </a:pPr>
            <a:r>
              <a:rPr lang="kk-KZ" b="1" dirty="0"/>
              <a:t>период</a:t>
            </a:r>
            <a:r>
              <a:rPr lang="kk-KZ" dirty="0"/>
              <a:t> – 30 дней;</a:t>
            </a:r>
          </a:p>
          <a:p>
            <a:pPr indent="265113" algn="l">
              <a:buFont typeface="Arial" pitchFamily="34" charset="0"/>
              <a:buChar char="•"/>
            </a:pPr>
            <a:r>
              <a:rPr lang="kk-KZ" b="1" dirty="0"/>
              <a:t>баланс</a:t>
            </a:r>
            <a:r>
              <a:rPr lang="kk-KZ" dirty="0"/>
              <a:t> – 5 000 единиц.</a:t>
            </a:r>
          </a:p>
          <a:p>
            <a:pPr algn="l"/>
            <a:r>
              <a:rPr lang="kk-KZ" b="1" i="1" dirty="0"/>
              <a:t>Важно! </a:t>
            </a:r>
            <a:r>
              <a:rPr lang="ru-RU" i="1" dirty="0"/>
              <a:t>Подключение тестового доступа выполняется только </a:t>
            </a:r>
            <a:r>
              <a:rPr lang="ru-RU" b="1" i="1" dirty="0"/>
              <a:t>один раз</a:t>
            </a:r>
            <a:r>
              <a:rPr lang="ru-RU" i="1" dirty="0"/>
              <a:t>.</a:t>
            </a:r>
            <a:endParaRPr lang="kk-KZ" i="1" dirty="0"/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10070" y="2964427"/>
            <a:ext cx="11221375" cy="3362632"/>
          </a:xfrm>
          <a:prstGeom prst="rect">
            <a:avLst/>
          </a:prstGeom>
          <a:ln>
            <a:solidFill>
              <a:srgbClr val="363633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платной лицензии:</a:t>
            </a:r>
          </a:p>
          <a:p>
            <a:pPr marR="0" lvl="0" indent="2651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400" b="1" dirty="0"/>
              <a:t>п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ериод</a:t>
            </a: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12 месяцев;</a:t>
            </a:r>
          </a:p>
          <a:p>
            <a:pPr marR="0" lvl="0" indent="2651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400" b="1" dirty="0"/>
              <a:t>б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аланс</a:t>
            </a: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выбранное количество единиц.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kk-KZ" sz="2400" dirty="0"/>
          </a:p>
          <a:p>
            <a:r>
              <a:rPr lang="ru-RU" sz="2400" dirty="0"/>
              <a:t>При расчете требуемого для прогнозирования количества единиц учитываются три параметра:</a:t>
            </a:r>
          </a:p>
          <a:p>
            <a:pPr lvl="0" indent="354013">
              <a:buFont typeface="Arial" pitchFamily="34" charset="0"/>
              <a:buChar char="•"/>
            </a:pPr>
            <a:r>
              <a:rPr lang="ru-RU" sz="2400" dirty="0"/>
              <a:t>количество объектов прогнозирования;</a:t>
            </a:r>
          </a:p>
          <a:p>
            <a:pPr lvl="0" indent="354013">
              <a:buFont typeface="Arial" pitchFamily="34" charset="0"/>
              <a:buChar char="•"/>
            </a:pPr>
            <a:r>
              <a:rPr lang="ru-RU" sz="2400" dirty="0"/>
              <a:t>размер истории данных;</a:t>
            </a:r>
          </a:p>
          <a:p>
            <a:pPr lvl="0" indent="354013">
              <a:buFont typeface="Arial" pitchFamily="34" charset="0"/>
              <a:buChar char="•"/>
            </a:pPr>
            <a:r>
              <a:rPr lang="ru-RU" sz="2400" dirty="0"/>
              <a:t>горизонт прогнозирования – срок и периодичность прогноза.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k-K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85" y="159370"/>
            <a:ext cx="11595287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Сервис «1С:Универсальное прогнозирование»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309811"/>
            <a:ext cx="10356133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kk-KZ" b="1" dirty="0"/>
              <a:t>Доступен для работы в: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«1С:ERP Управление предприятием для Казахстана», начиная с </a:t>
            </a:r>
            <a:r>
              <a:rPr lang="ru-RU" dirty="0">
                <a:hlinkClick r:id="rId3"/>
              </a:rPr>
              <a:t>версии 2.4.5.13</a:t>
            </a:r>
            <a:r>
              <a:rPr lang="ru-RU" dirty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«1С:Комплексная автоматизация для Казахстана», начиная с </a:t>
            </a:r>
            <a:r>
              <a:rPr lang="ru-RU" dirty="0">
                <a:hlinkClick r:id="rId4"/>
              </a:rPr>
              <a:t>версии 2.4.5.13</a:t>
            </a:r>
            <a:r>
              <a:rPr lang="ru-RU" dirty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«1С:Управление торговлей для Казахстана», начиная с </a:t>
            </a:r>
            <a:r>
              <a:rPr lang="ru-RU" dirty="0">
                <a:hlinkClick r:id="rId5"/>
              </a:rPr>
              <a:t>версии 3.4.5.13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  <p:pic>
        <p:nvPicPr>
          <p:cNvPr id="7" name="Рисунок 6" descr="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4443" y="2989538"/>
            <a:ext cx="6153824" cy="3491920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978877" y="3027728"/>
            <a:ext cx="3716594" cy="266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k-KZ" sz="2400" dirty="0"/>
              <a:t>Для работы с сервисом требуется: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400" dirty="0"/>
              <a:t> подключить Интернет-поддержку;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активировать тестовый доступ или приобрести платную лицензию.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627361"/>
            <a:ext cx="5518663" cy="738162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effectLst/>
                <a:latin typeface="Futura PT Medium" panose="020B0602020204020303" pitchFamily="34" charset="-52"/>
              </a:rPr>
              <a:t>Спасибо за внимание!</a:t>
            </a:r>
            <a:endParaRPr lang="ru-RU" sz="40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4614761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Имя, компания,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92477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47858"/>
            <a:ext cx="11236121" cy="1182736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effectLst/>
                <a:latin typeface="Futura PT Demi" panose="020B0702020204020303" pitchFamily="34" charset="0"/>
                <a:ea typeface="Yu Gothic UI Semibold" panose="020B0700000000000000" pitchFamily="34" charset="-128"/>
              </a:rPr>
              <a:t>Возможности сервиса «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1С:Универсальное прогнозирование»</a:t>
            </a:r>
            <a:r>
              <a:rPr lang="ru-RU" sz="4000" dirty="0">
                <a:solidFill>
                  <a:srgbClr val="000000"/>
                </a:solidFill>
                <a:effectLst/>
                <a:latin typeface="Futura PT Demi" panose="020B0702020204020303" pitchFamily="34" charset="0"/>
                <a:ea typeface="Yu Gothic UI Semibold" panose="020B0700000000000000" pitchFamily="34" charset="-128"/>
              </a:rPr>
              <a:t> 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06" y="1468428"/>
            <a:ext cx="4304377" cy="4888127"/>
          </a:xfrm>
        </p:spPr>
        <p:txBody>
          <a:bodyPr>
            <a:normAutofit fontScale="92500" lnSpcReduction="10000"/>
          </a:bodyPr>
          <a:lstStyle/>
          <a:p>
            <a:pPr lvl="0" indent="176213" algn="l">
              <a:buFont typeface="Arial" pitchFamily="34" charset="0"/>
              <a:buChar char="•"/>
            </a:pPr>
            <a:r>
              <a:rPr lang="ru-RU" dirty="0"/>
              <a:t>использование </a:t>
            </a:r>
            <a:r>
              <a:rPr lang="ru-RU" b="1" dirty="0"/>
              <a:t>различных моделей </a:t>
            </a:r>
            <a:r>
              <a:rPr lang="ru-RU" dirty="0"/>
              <a:t>прогнозирования;</a:t>
            </a:r>
          </a:p>
          <a:p>
            <a:pPr lvl="0" indent="176213" algn="l">
              <a:buFont typeface="Arial" pitchFamily="34" charset="0"/>
              <a:buChar char="•"/>
            </a:pPr>
            <a:r>
              <a:rPr lang="ru-RU" dirty="0"/>
              <a:t>настройка </a:t>
            </a:r>
            <a:r>
              <a:rPr lang="ru-RU" b="1" dirty="0"/>
              <a:t>периода</a:t>
            </a:r>
            <a:r>
              <a:rPr lang="ru-RU" dirty="0"/>
              <a:t> прогнозирования;</a:t>
            </a:r>
          </a:p>
          <a:p>
            <a:pPr lvl="0" indent="176213" algn="l">
              <a:buFont typeface="Arial" pitchFamily="34" charset="0"/>
              <a:buChar char="•"/>
            </a:pPr>
            <a:r>
              <a:rPr lang="ru-RU" b="1" dirty="0"/>
              <a:t>оценка точности</a:t>
            </a:r>
            <a:r>
              <a:rPr lang="ru-RU" dirty="0"/>
              <a:t> прогноза по выбранной метрике (MAE, RMSE, MAPE, PMAPE);</a:t>
            </a:r>
          </a:p>
          <a:p>
            <a:pPr lvl="0" indent="176213" algn="l">
              <a:buFont typeface="Arial" pitchFamily="34" charset="0"/>
              <a:buChar char="•"/>
            </a:pPr>
            <a:r>
              <a:rPr lang="ru-RU" dirty="0"/>
              <a:t>получение вариантов прогноза с </a:t>
            </a:r>
            <a:r>
              <a:rPr lang="ru-RU" b="1" dirty="0"/>
              <a:t>различной вероятностью</a:t>
            </a:r>
            <a:r>
              <a:rPr lang="ru-RU" dirty="0"/>
              <a:t>;</a:t>
            </a:r>
          </a:p>
          <a:p>
            <a:pPr lvl="0" indent="176213" algn="l">
              <a:buFont typeface="Arial" pitchFamily="34" charset="0"/>
              <a:buChar char="•"/>
            </a:pPr>
            <a:r>
              <a:rPr lang="ru-RU" dirty="0"/>
              <a:t>использование </a:t>
            </a:r>
            <a:r>
              <a:rPr lang="ru-RU" b="1" dirty="0"/>
              <a:t>дополнительных источников </a:t>
            </a:r>
            <a:r>
              <a:rPr lang="ru-RU" dirty="0"/>
              <a:t>данных, которые могут повысить точность прогноза;</a:t>
            </a:r>
          </a:p>
          <a:p>
            <a:pPr lvl="0" indent="176213" algn="l">
              <a:buFont typeface="Arial" pitchFamily="34" charset="0"/>
              <a:buChar char="•"/>
            </a:pPr>
            <a:r>
              <a:rPr lang="ru-RU" dirty="0"/>
              <a:t>создание </a:t>
            </a:r>
            <a:r>
              <a:rPr lang="ru-RU" b="1" dirty="0"/>
              <a:t>индивидуальных моделей </a:t>
            </a:r>
            <a:r>
              <a:rPr lang="ru-RU" dirty="0"/>
              <a:t>прогнозирования.</a:t>
            </a:r>
          </a:p>
          <a:p>
            <a:endParaRPr lang="ru-RU" dirty="0"/>
          </a:p>
          <a:p>
            <a:pPr algn="l"/>
            <a:endParaRPr lang="kk-KZ" dirty="0"/>
          </a:p>
          <a:p>
            <a:pPr algn="l"/>
            <a:endParaRPr lang="kk-KZ" dirty="0"/>
          </a:p>
          <a:p>
            <a:pPr marL="457200" indent="-457200" algn="l">
              <a:buFont typeface="+mj-lt"/>
              <a:buAutoNum type="arabicPeriod"/>
            </a:pPr>
            <a:endParaRPr lang="kk-KZ" dirty="0"/>
          </a:p>
          <a:p>
            <a:pPr marL="457200" indent="-457200" algn="l">
              <a:buFont typeface="+mj-lt"/>
              <a:buAutoNum type="arabicPeriod"/>
            </a:pPr>
            <a:endParaRPr lang="kk-KZ" dirty="0"/>
          </a:p>
          <a:p>
            <a:pPr algn="l"/>
            <a:endParaRPr lang="ru-RU" dirty="0"/>
          </a:p>
        </p:txBody>
      </p:sp>
      <p:pic>
        <p:nvPicPr>
          <p:cNvPr id="4" name="Рисунок 3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448" y="1542992"/>
            <a:ext cx="7364308" cy="4738997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362097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Как начать работу с сервисом?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20"/>
            <a:ext cx="10056251" cy="412468"/>
          </a:xfrm>
        </p:spPr>
        <p:txBody>
          <a:bodyPr>
            <a:normAutofit lnSpcReduction="10000"/>
          </a:bodyPr>
          <a:lstStyle/>
          <a:p>
            <a:pPr algn="l"/>
            <a:r>
              <a:rPr lang="kk-KZ" dirty="0"/>
              <a:t>1. Подключить Интернет-поддержку.</a:t>
            </a:r>
          </a:p>
        </p:txBody>
      </p:sp>
      <p:pic>
        <p:nvPicPr>
          <p:cNvPr id="7" name="Рисунок 6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589" y="2010851"/>
            <a:ext cx="6426113" cy="4371668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8" name="Рисунок 7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3329" y="2049909"/>
            <a:ext cx="9760015" cy="4380388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54315" y="1372087"/>
            <a:ext cx="10056251" cy="44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Активировать доступ к сервису.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Режимы работы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20"/>
            <a:ext cx="10056251" cy="486210"/>
          </a:xfrm>
        </p:spPr>
        <p:txBody>
          <a:bodyPr>
            <a:normAutofit/>
          </a:bodyPr>
          <a:lstStyle/>
          <a:p>
            <a:pPr algn="l"/>
            <a:r>
              <a:rPr lang="kk-KZ" dirty="0"/>
              <a:t>1. Простой.</a:t>
            </a:r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54312" y="1460581"/>
            <a:ext cx="10056251" cy="48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Расширенный.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103" y="2098495"/>
            <a:ext cx="9099755" cy="4231685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10" name="Рисунок 9" descr="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9208" y="801641"/>
            <a:ext cx="7302650" cy="5528174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Начало работы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34" y="4631480"/>
            <a:ext cx="10677832" cy="1326867"/>
          </a:xfrm>
        </p:spPr>
        <p:txBody>
          <a:bodyPr>
            <a:normAutofit fontScale="92500" lnSpcReduction="20000"/>
          </a:bodyPr>
          <a:lstStyle/>
          <a:p>
            <a:pPr marL="354013" algn="l"/>
            <a:r>
              <a:rPr lang="ru-RU" b="1" dirty="0"/>
              <a:t>Красный</a:t>
            </a:r>
            <a:r>
              <a:rPr lang="ru-RU" dirty="0"/>
              <a:t> – данные, по которым выполнить прогноз </a:t>
            </a:r>
            <a:r>
              <a:rPr lang="ru-RU" b="1" dirty="0"/>
              <a:t>невозможно</a:t>
            </a:r>
            <a:r>
              <a:rPr lang="ru-RU" dirty="0"/>
              <a:t>.</a:t>
            </a:r>
          </a:p>
          <a:p>
            <a:pPr marL="354013" algn="l"/>
            <a:r>
              <a:rPr lang="ru-RU" b="1" dirty="0"/>
              <a:t>Желтый</a:t>
            </a:r>
            <a:r>
              <a:rPr lang="ru-RU" dirty="0"/>
              <a:t>  – данные, позволяющие выполнить прогнозирование, но </a:t>
            </a:r>
            <a:r>
              <a:rPr lang="ru-RU" b="1" dirty="0"/>
              <a:t>требующие </a:t>
            </a:r>
            <a:r>
              <a:rPr lang="ru-RU" dirty="0"/>
              <a:t>внимания.</a:t>
            </a:r>
          </a:p>
          <a:p>
            <a:pPr marL="354013" algn="l"/>
            <a:r>
              <a:rPr lang="ru-RU" b="1" dirty="0"/>
              <a:t>Зеленый </a:t>
            </a:r>
            <a:r>
              <a:rPr lang="ru-RU" dirty="0"/>
              <a:t>– данные, </a:t>
            </a:r>
            <a:r>
              <a:rPr lang="ru-RU" b="1" dirty="0"/>
              <a:t>позволяющие </a:t>
            </a:r>
            <a:r>
              <a:rPr lang="ru-RU" dirty="0"/>
              <a:t>выполнить прогнозирование.</a:t>
            </a:r>
          </a:p>
          <a:p>
            <a:pPr indent="354013" algn="l">
              <a:buFont typeface="Wingdings" pitchFamily="2" charset="2"/>
              <a:buChar char="Ø"/>
            </a:pPr>
            <a:endParaRPr lang="kk-KZ" dirty="0"/>
          </a:p>
        </p:txBody>
      </p:sp>
      <p:pic>
        <p:nvPicPr>
          <p:cNvPr id="11" name="Рисунок 10" descr="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150" y="914398"/>
            <a:ext cx="10753424" cy="3491041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15" name="Блок-схема: узел 14"/>
          <p:cNvSpPr/>
          <p:nvPr/>
        </p:nvSpPr>
        <p:spPr>
          <a:xfrm>
            <a:off x="693174" y="4660398"/>
            <a:ext cx="191729" cy="20647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93177" y="5043859"/>
            <a:ext cx="191729" cy="20647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93176" y="5604299"/>
            <a:ext cx="191729" cy="20647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6" name="Рисунок 5" descr="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124" y="796034"/>
            <a:ext cx="7299065" cy="5597211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3050767" cy="4365036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Источники данных: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Фактические.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Плановые.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Фактические и плановые.</a:t>
            </a: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40" y="1077120"/>
            <a:ext cx="3111908" cy="4261796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Состав данных</a:t>
            </a:r>
            <a:r>
              <a:rPr lang="kk-KZ" dirty="0"/>
              <a:t>, передаваемых в сервис: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Обязательные – выделены жирным;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Произвольные.</a:t>
            </a:r>
          </a:p>
        </p:txBody>
      </p:sp>
      <p:pic>
        <p:nvPicPr>
          <p:cNvPr id="7" name="Рисунок 6" descr="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5366" y="948887"/>
            <a:ext cx="8082118" cy="5397328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Работа с сервисом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2" y="1077119"/>
            <a:ext cx="2802193" cy="3598120"/>
          </a:xfrm>
        </p:spPr>
        <p:txBody>
          <a:bodyPr>
            <a:normAutofit/>
          </a:bodyPr>
          <a:lstStyle/>
          <a:p>
            <a:pPr algn="l"/>
            <a:r>
              <a:rPr lang="kk-KZ" b="1" dirty="0"/>
              <a:t>Фильтры: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Отбор по складу;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Отбор по сегменту;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Отбор по номенклатуре;</a:t>
            </a:r>
          </a:p>
          <a:p>
            <a:pPr indent="176213" algn="l">
              <a:buFont typeface="Arial" pitchFamily="34" charset="0"/>
              <a:buChar char="•"/>
            </a:pPr>
            <a:r>
              <a:rPr lang="kk-KZ" dirty="0"/>
              <a:t>и т.д.</a:t>
            </a:r>
          </a:p>
        </p:txBody>
      </p:sp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6265" y="866449"/>
            <a:ext cx="8214457" cy="5445776"/>
          </a:xfrm>
          <a:prstGeom prst="rect">
            <a:avLst/>
          </a:prstGeom>
          <a:ln>
            <a:solidFill>
              <a:srgbClr val="363633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11B41E744F344EA9D0AEB9E748A983" ma:contentTypeVersion="4" ma:contentTypeDescription="Создание документа." ma:contentTypeScope="" ma:versionID="f9f971c15ef892152977a7454d5785b3">
  <xsd:schema xmlns:xsd="http://www.w3.org/2001/XMLSchema" xmlns:xs="http://www.w3.org/2001/XMLSchema" xmlns:p="http://schemas.microsoft.com/office/2006/metadata/properties" xmlns:ns3="e6cce753-a48a-4c95-b009-ee9c31968b02" targetNamespace="http://schemas.microsoft.com/office/2006/metadata/properties" ma:root="true" ma:fieldsID="d0e1150edc09d8c7bac7856845366af9" ns3:_="">
    <xsd:import namespace="e6cce753-a48a-4c95-b009-ee9c31968b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ce753-a48a-4c95-b009-ee9c31968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CC323-D2ED-4952-891E-B9DB66F540D0}">
  <ds:schemaRefs>
    <ds:schemaRef ds:uri="http://www.w3.org/XML/1998/namespace"/>
    <ds:schemaRef ds:uri="http://schemas.microsoft.com/office/2006/metadata/properties"/>
    <ds:schemaRef ds:uri="e6cce753-a48a-4c95-b009-ee9c31968b02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41474B-D481-45B3-98FA-63118C32E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81E6D-18D8-4069-B1B0-9BCF52EE2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ce753-a48a-4c95-b009-ee9c31968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1963</Words>
  <Application>Microsoft Office PowerPoint</Application>
  <PresentationFormat>Широкоэкранный</PresentationFormat>
  <Paragraphs>233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Futura PT Demi</vt:lpstr>
      <vt:lpstr>Futura PT Medium</vt:lpstr>
      <vt:lpstr>Wingdings</vt:lpstr>
      <vt:lpstr>Тема Office</vt:lpstr>
      <vt:lpstr>Сервис «1С:Универсальное прогнозирование» – планирование продаж и производства с применением средств искусственного интеллекта </vt:lpstr>
      <vt:lpstr>Сервис «1С:Универсальное прогнозирование»</vt:lpstr>
      <vt:lpstr>Возможности сервиса «1С:Универсальное прогнозирование» </vt:lpstr>
      <vt:lpstr>Как начать работу с сервисом?</vt:lpstr>
      <vt:lpstr>Режимы работы с сервисом</vt:lpstr>
      <vt:lpstr>Начало работы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Работа с сервисом</vt:lpstr>
      <vt:lpstr>Формирование плана продаж по прогнозу</vt:lpstr>
      <vt:lpstr>Схема работы с сервисом</vt:lpstr>
      <vt:lpstr>Условия использования сервиса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учете индивидуального предпринимателя в связи с вводом  в действие Социального кодекса РК</dc:title>
  <dc:creator>Виктория Бендиг</dc:creator>
  <cp:lastModifiedBy>Олеся Михеева</cp:lastModifiedBy>
  <cp:revision>718</cp:revision>
  <dcterms:created xsi:type="dcterms:W3CDTF">2023-08-25T10:02:24Z</dcterms:created>
  <dcterms:modified xsi:type="dcterms:W3CDTF">2025-09-16T06:59:40Z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0x0101007D11B41E744F344EA9D0AEB9E748A983</vt:lpwstr>
  </property>
</Properties>
</file>