
<file path=[Content_Types].xml><?xml version="1.0" encoding="utf-8"?>
<Types xmlns="http://schemas.openxmlformats.org/package/2006/content-types">
  <Default Extension="svg" ContentType="image/svg+xml"/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12.xml" ContentType="application/vnd.openxmlformats-officedocument.presentationml.notes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embedTrueTypeFonts="1" saveSubsetFonts="1">
  <p:sldMasterIdLst>
    <p:sldMasterId id="2147483648" r:id="rId1"/>
  </p:sldMasterIdLst>
  <p:notesMasterIdLst>
    <p:notesMasterId r:id="rId2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8288000" cy="10287000"/>
  <p:notesSz cx="18288000" cy="10287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35" d="100"/>
          <a:sy n="35" d="100"/>
        </p:scale>
        <p:origin x="1462" y="49"/>
      </p:cViewPr>
      <p:guideLst>
        <p:guide pos="2160" orient="horz"/>
        <p:guide pos="2880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 /><Relationship Id="rId23" Type="http://schemas.openxmlformats.org/officeDocument/2006/relationships/tableStyles" Target="tableStyles.xml" /><Relationship Id="rId24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7268E1E-0E44-426D-905E-8AD9B19D2182}" type="datetimeFigureOut">
              <a:rPr lang="cs-CZ"/>
              <a:t/>
            </a:fld>
            <a:endParaRPr lang="cs-CZ"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71B2431-D351-4C6E-A3CF-9DFAC0E3E050}" type="slidenum">
              <a:rPr lang="cs-CZ"/>
              <a:t/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en-US"/>
              <a:t>Бухгалтер </a:t>
            </a:r>
            <a:r>
              <a:rPr lang="en-US"/>
              <a:t>сегодня</a:t>
            </a:r>
            <a:r>
              <a:rPr lang="en-US"/>
              <a:t> — </a:t>
            </a:r>
            <a:r>
              <a:rPr lang="en-US"/>
              <a:t>это</a:t>
            </a:r>
            <a:r>
              <a:rPr lang="en-US"/>
              <a:t> </a:t>
            </a:r>
            <a:r>
              <a:rPr lang="en-US"/>
              <a:t>не</a:t>
            </a:r>
            <a:r>
              <a:rPr lang="en-US"/>
              <a:t> </a:t>
            </a:r>
            <a:r>
              <a:rPr lang="en-US"/>
              <a:t>просто</a:t>
            </a:r>
            <a:r>
              <a:rPr lang="en-US"/>
              <a:t> </a:t>
            </a:r>
            <a:r>
              <a:rPr lang="en-US"/>
              <a:t>специалист</a:t>
            </a:r>
            <a:r>
              <a:rPr lang="en-US"/>
              <a:t> </a:t>
            </a:r>
            <a:r>
              <a:rPr lang="en-US"/>
              <a:t>по</a:t>
            </a:r>
            <a:r>
              <a:rPr lang="en-US"/>
              <a:t> </a:t>
            </a:r>
            <a:r>
              <a:rPr lang="en-US"/>
              <a:t>учёту</a:t>
            </a:r>
            <a:r>
              <a:rPr lang="en-US"/>
              <a:t> и </a:t>
            </a:r>
            <a:r>
              <a:rPr lang="en-US"/>
              <a:t>налогам</a:t>
            </a:r>
            <a:r>
              <a:rPr lang="en-US"/>
              <a:t>.</a:t>
            </a:r>
            <a:endParaRPr/>
          </a:p>
          <a:p>
            <a:pPr>
              <a:defRPr/>
            </a:pPr>
            <a:r>
              <a:rPr lang="en-US"/>
              <a:t>В </a:t>
            </a:r>
            <a:r>
              <a:rPr lang="en-US"/>
              <a:t>условиях</a:t>
            </a:r>
            <a:r>
              <a:rPr lang="en-US"/>
              <a:t> </a:t>
            </a:r>
            <a:r>
              <a:rPr lang="en-US"/>
              <a:t>цифровой</a:t>
            </a:r>
            <a:r>
              <a:rPr lang="en-US"/>
              <a:t> </a:t>
            </a:r>
            <a:r>
              <a:rPr lang="en-US"/>
              <a:t>экономики</a:t>
            </a:r>
            <a:r>
              <a:rPr lang="en-US"/>
              <a:t> </a:t>
            </a:r>
            <a:r>
              <a:rPr lang="en-US"/>
              <a:t>он</a:t>
            </a:r>
            <a:r>
              <a:rPr lang="en-US"/>
              <a:t> </a:t>
            </a:r>
            <a:r>
              <a:rPr lang="en-US"/>
              <a:t>становится</a:t>
            </a:r>
            <a:r>
              <a:rPr lang="en-US"/>
              <a:t> </a:t>
            </a:r>
            <a:r>
              <a:rPr lang="en-US"/>
              <a:t>ключевым</a:t>
            </a:r>
            <a:r>
              <a:rPr lang="en-US"/>
              <a:t> </a:t>
            </a:r>
            <a:r>
              <a:rPr lang="en-US"/>
              <a:t>аналитиком</a:t>
            </a:r>
            <a:r>
              <a:rPr lang="en-US"/>
              <a:t> и </a:t>
            </a:r>
            <a:r>
              <a:rPr lang="en-US"/>
              <a:t>партнёром</a:t>
            </a:r>
            <a:r>
              <a:rPr lang="en-US"/>
              <a:t> </a:t>
            </a:r>
            <a:r>
              <a:rPr lang="en-US"/>
              <a:t>руководства</a:t>
            </a:r>
            <a:r>
              <a:rPr lang="en-US"/>
              <a:t>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бухгалтер</a:t>
            </a:r>
            <a:r>
              <a:rPr lang="en-US"/>
              <a:t> </a:t>
            </a:r>
            <a:r>
              <a:rPr lang="en-US"/>
              <a:t>сегодня</a:t>
            </a:r>
            <a:r>
              <a:rPr lang="en-US"/>
              <a:t>: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Финансовый</a:t>
            </a:r>
            <a:r>
              <a:rPr lang="en-US"/>
              <a:t> </a:t>
            </a:r>
            <a:r>
              <a:rPr lang="en-US"/>
              <a:t>стратег</a:t>
            </a:r>
            <a:r>
              <a:rPr lang="en-US"/>
              <a:t>. Бухгалтер </a:t>
            </a:r>
            <a:r>
              <a:rPr lang="en-US"/>
              <a:t>обеспечивает</a:t>
            </a:r>
            <a:r>
              <a:rPr lang="en-US"/>
              <a:t> </a:t>
            </a:r>
            <a:r>
              <a:rPr lang="en-US"/>
              <a:t>руководство</a:t>
            </a:r>
            <a:r>
              <a:rPr lang="en-US"/>
              <a:t> </a:t>
            </a:r>
            <a:r>
              <a:rPr lang="en-US"/>
              <a:t>актуальными</a:t>
            </a:r>
            <a:r>
              <a:rPr lang="en-US"/>
              <a:t> </a:t>
            </a:r>
            <a:r>
              <a:rPr lang="en-US"/>
              <a:t>цифрами</a:t>
            </a:r>
            <a:r>
              <a:rPr lang="en-US"/>
              <a:t> о </a:t>
            </a:r>
            <a:r>
              <a:rPr lang="en-US"/>
              <a:t>доходах</a:t>
            </a:r>
            <a:r>
              <a:rPr lang="en-US"/>
              <a:t>, </a:t>
            </a:r>
            <a:r>
              <a:rPr lang="en-US"/>
              <a:t>расходах</a:t>
            </a:r>
            <a:r>
              <a:rPr lang="en-US"/>
              <a:t>, </a:t>
            </a:r>
            <a:r>
              <a:rPr lang="en-US"/>
              <a:t>марже</a:t>
            </a:r>
            <a:r>
              <a:rPr lang="en-US"/>
              <a:t> и </a:t>
            </a:r>
            <a:r>
              <a:rPr lang="en-US"/>
              <a:t>ликвидности</a:t>
            </a:r>
            <a:r>
              <a:rPr lang="en-US"/>
              <a:t>, </a:t>
            </a:r>
            <a:r>
              <a:rPr lang="en-US"/>
              <a:t>помогает</a:t>
            </a:r>
            <a:r>
              <a:rPr lang="en-US"/>
              <a:t> </a:t>
            </a:r>
            <a:r>
              <a:rPr lang="en-US"/>
              <a:t>принимать</a:t>
            </a:r>
            <a:r>
              <a:rPr lang="en-US"/>
              <a:t> </a:t>
            </a:r>
            <a:r>
              <a:rPr lang="en-US"/>
              <a:t>управленческие</a:t>
            </a:r>
            <a:r>
              <a:rPr lang="en-US"/>
              <a:t> решения.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Контролёр</a:t>
            </a:r>
            <a:r>
              <a:rPr lang="en-US"/>
              <a:t> </a:t>
            </a:r>
            <a:r>
              <a:rPr lang="en-US"/>
              <a:t>рисков</a:t>
            </a:r>
            <a:r>
              <a:rPr lang="en-US"/>
              <a:t>. </a:t>
            </a:r>
            <a:endParaRPr/>
          </a:p>
          <a:p>
            <a:pPr>
              <a:defRPr/>
            </a:pPr>
            <a:r>
              <a:rPr lang="en-US"/>
              <a:t>Снижает</a:t>
            </a:r>
            <a:r>
              <a:rPr lang="en-US"/>
              <a:t> </a:t>
            </a:r>
            <a:r>
              <a:rPr lang="en-US"/>
              <a:t>вероятность</a:t>
            </a:r>
            <a:r>
              <a:rPr lang="en-US"/>
              <a:t> </a:t>
            </a:r>
            <a:r>
              <a:rPr lang="en-US"/>
              <a:t>убытков</a:t>
            </a:r>
            <a:r>
              <a:rPr lang="en-US"/>
              <a:t>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Цифровой</a:t>
            </a:r>
            <a:r>
              <a:rPr lang="en-US"/>
              <a:t> </a:t>
            </a:r>
            <a:r>
              <a:rPr lang="en-US"/>
              <a:t>интегратор</a:t>
            </a:r>
            <a:r>
              <a:rPr lang="en-US"/>
              <a:t>. </a:t>
            </a:r>
            <a:r>
              <a:rPr lang="en-US"/>
              <a:t>Осваивает</a:t>
            </a:r>
            <a:r>
              <a:rPr lang="en-US"/>
              <a:t> </a:t>
            </a:r>
            <a:r>
              <a:rPr lang="en-US"/>
              <a:t>новые</a:t>
            </a:r>
            <a:r>
              <a:rPr lang="en-US"/>
              <a:t> ИТ-решения: </a:t>
            </a:r>
            <a:r>
              <a:rPr lang="en-US"/>
              <a:t>облачные</a:t>
            </a:r>
            <a:r>
              <a:rPr lang="en-US"/>
              <a:t> </a:t>
            </a:r>
            <a:r>
              <a:rPr lang="en-US"/>
              <a:t>сервисы</a:t>
            </a:r>
            <a:r>
              <a:rPr lang="en-US"/>
              <a:t>,  </a:t>
            </a:r>
            <a:r>
              <a:rPr lang="en-US"/>
              <a:t>онлайн-кассы</a:t>
            </a:r>
            <a:r>
              <a:rPr lang="en-US"/>
              <a:t> и </a:t>
            </a:r>
            <a:r>
              <a:rPr lang="en-US"/>
              <a:t>интеграции</a:t>
            </a:r>
            <a:r>
              <a:rPr lang="en-US"/>
              <a:t> с </a:t>
            </a:r>
            <a:r>
              <a:rPr lang="en-US"/>
              <a:t>другими</a:t>
            </a:r>
            <a:r>
              <a:rPr lang="en-US"/>
              <a:t> </a:t>
            </a:r>
            <a:r>
              <a:rPr lang="en-US"/>
              <a:t>программами</a:t>
            </a:r>
            <a:r>
              <a:rPr lang="en-US"/>
              <a:t> 1С.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Коммуникатор</a:t>
            </a:r>
            <a:r>
              <a:rPr lang="en-US"/>
              <a:t>. </a:t>
            </a:r>
            <a:r>
              <a:rPr lang="en-US"/>
              <a:t>Работает</a:t>
            </a:r>
            <a:r>
              <a:rPr lang="en-US"/>
              <a:t> на </a:t>
            </a:r>
            <a:r>
              <a:rPr lang="en-US"/>
              <a:t>стыке</a:t>
            </a:r>
            <a:r>
              <a:rPr lang="en-US"/>
              <a:t> </a:t>
            </a:r>
            <a:r>
              <a:rPr lang="en-US"/>
              <a:t>отделов</a:t>
            </a:r>
            <a:r>
              <a:rPr lang="en-US"/>
              <a:t>: </a:t>
            </a:r>
            <a:r>
              <a:rPr lang="en-US"/>
              <a:t>продажи</a:t>
            </a:r>
            <a:r>
              <a:rPr lang="en-US"/>
              <a:t>, </a:t>
            </a:r>
            <a:r>
              <a:rPr lang="en-US"/>
              <a:t>закупки</a:t>
            </a:r>
            <a:r>
              <a:rPr lang="en-US"/>
              <a:t>, HR, </a:t>
            </a:r>
            <a:r>
              <a:rPr lang="en-US"/>
              <a:t>склад</a:t>
            </a:r>
            <a:r>
              <a:rPr lang="en-US"/>
              <a:t>, </a:t>
            </a:r>
            <a:r>
              <a:rPr lang="en-US"/>
              <a:t>производство</a:t>
            </a:r>
            <a:r>
              <a:rPr lang="en-US"/>
              <a:t>. </a:t>
            </a:r>
            <a:r>
              <a:rPr lang="en-US"/>
              <a:t>Его</a:t>
            </a:r>
            <a:r>
              <a:rPr lang="en-US"/>
              <a:t> </a:t>
            </a:r>
            <a:r>
              <a:rPr lang="en-US"/>
              <a:t>данные</a:t>
            </a:r>
            <a:r>
              <a:rPr lang="en-US"/>
              <a:t> — </a:t>
            </a:r>
            <a:r>
              <a:rPr lang="en-US"/>
              <a:t>основа</a:t>
            </a:r>
            <a:r>
              <a:rPr lang="en-US"/>
              <a:t> для </a:t>
            </a:r>
            <a:r>
              <a:rPr lang="en-US"/>
              <a:t>планирования</a:t>
            </a:r>
            <a:r>
              <a:rPr lang="en-US"/>
              <a:t> и </a:t>
            </a:r>
            <a:r>
              <a:rPr lang="en-US"/>
              <a:t>анализа</a:t>
            </a:r>
            <a:r>
              <a:rPr lang="en-US"/>
              <a:t> </a:t>
            </a:r>
            <a:r>
              <a:rPr lang="en-US"/>
              <a:t>по</a:t>
            </a:r>
            <a:r>
              <a:rPr lang="en-US"/>
              <a:t> </a:t>
            </a:r>
            <a:r>
              <a:rPr lang="en-US"/>
              <a:t>всей</a:t>
            </a:r>
            <a:r>
              <a:rPr lang="en-US"/>
              <a:t> </a:t>
            </a:r>
            <a:r>
              <a:rPr lang="en-US"/>
              <a:t>компании</a:t>
            </a:r>
            <a:r>
              <a:rPr lang="en-US"/>
              <a:t>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Современный</a:t>
            </a:r>
            <a:r>
              <a:rPr lang="en-US"/>
              <a:t> </a:t>
            </a:r>
            <a:r>
              <a:rPr lang="en-US"/>
              <a:t>бухгалтер</a:t>
            </a:r>
            <a:r>
              <a:rPr lang="en-US"/>
              <a:t> — </a:t>
            </a:r>
            <a:r>
              <a:rPr lang="en-US"/>
              <a:t>это</a:t>
            </a:r>
            <a:r>
              <a:rPr lang="en-US"/>
              <a:t> </a:t>
            </a:r>
            <a:r>
              <a:rPr lang="en-US"/>
              <a:t>не</a:t>
            </a:r>
            <a:r>
              <a:rPr lang="en-US"/>
              <a:t> </a:t>
            </a:r>
            <a:r>
              <a:rPr lang="en-US"/>
              <a:t>только</a:t>
            </a:r>
            <a:r>
              <a:rPr lang="en-US"/>
              <a:t> «</a:t>
            </a:r>
            <a:r>
              <a:rPr lang="en-US"/>
              <a:t>хранитель</a:t>
            </a:r>
            <a:r>
              <a:rPr lang="en-US"/>
              <a:t> </a:t>
            </a:r>
            <a:r>
              <a:rPr lang="en-US"/>
              <a:t>первички</a:t>
            </a:r>
            <a:r>
              <a:rPr lang="en-US"/>
              <a:t>», а </a:t>
            </a:r>
            <a:r>
              <a:rPr lang="en-US"/>
              <a:t>бизнес-партнёр</a:t>
            </a:r>
            <a:r>
              <a:rPr lang="en-US"/>
              <a:t>, </a:t>
            </a:r>
            <a:r>
              <a:rPr lang="en-US"/>
              <a:t>который</a:t>
            </a:r>
            <a:r>
              <a:rPr lang="en-US"/>
              <a:t> </a:t>
            </a:r>
            <a:r>
              <a:rPr lang="en-US"/>
              <a:t>помогает</a:t>
            </a:r>
            <a:r>
              <a:rPr lang="en-US"/>
              <a:t> </a:t>
            </a:r>
            <a:r>
              <a:rPr lang="en-US"/>
              <a:t>компании</a:t>
            </a:r>
            <a:r>
              <a:rPr lang="en-US"/>
              <a:t> </a:t>
            </a:r>
            <a:r>
              <a:rPr lang="en-US"/>
              <a:t>расти</a:t>
            </a:r>
            <a:r>
              <a:rPr lang="en-US"/>
              <a:t>, </a:t>
            </a:r>
            <a:r>
              <a:rPr lang="en-US"/>
              <a:t>контролировать</a:t>
            </a:r>
            <a:r>
              <a:rPr lang="en-US"/>
              <a:t> </a:t>
            </a:r>
            <a:r>
              <a:rPr lang="en-US"/>
              <a:t>финансы</a:t>
            </a:r>
            <a:r>
              <a:rPr lang="en-US"/>
              <a:t> и </a:t>
            </a:r>
            <a:r>
              <a:rPr lang="en-US"/>
              <a:t>адаптироваться</a:t>
            </a:r>
            <a:r>
              <a:rPr lang="en-US"/>
              <a:t> к </a:t>
            </a:r>
            <a:r>
              <a:rPr lang="en-US"/>
              <a:t>новым</a:t>
            </a:r>
            <a:r>
              <a:rPr lang="en-US"/>
              <a:t> </a:t>
            </a:r>
            <a:r>
              <a:rPr lang="en-US"/>
              <a:t>правилам</a:t>
            </a:r>
            <a:r>
              <a:rPr lang="en-US"/>
              <a:t> </a:t>
            </a:r>
            <a:r>
              <a:rPr lang="en-US"/>
              <a:t>рынка</a:t>
            </a:r>
            <a:r>
              <a:rPr lang="en-US"/>
              <a:t>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en-US"/>
              <a:t>Гарантия достоверности данных. Любое редактирование первичных документов (платёжных поручений, накладных, заявок) фиксируется.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Прозрачность работы. Видно, кто, когда и что именно изменил, что важно для внутреннего контроля и внешних проверок.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290763" y="512763"/>
            <a:ext cx="4562475" cy="2566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«Сегодня бухгалтер — это настоящий </a:t>
            </a:r>
            <a:r>
              <a:rPr lang="ru-RU" b="1"/>
              <a:t>Навигатор продаж</a:t>
            </a:r>
            <a:r>
              <a:rPr lang="ru-RU"/>
              <a:t>.</a:t>
            </a:r>
            <a:br>
              <a:rPr lang="ru-RU"/>
            </a:br>
            <a:r>
              <a:rPr lang="ru-RU"/>
              <a:t>Он не только оформляет документы, но и помогает компании понимать, где находится её прибыль, какие клиенты приносят основной доход и как управлять денежными потоками, чтобы бизнес рос уверенно.»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71B2431-D351-4C6E-A3CF-9DFAC0E3E050}" type="slidenum">
              <a:rPr lang="cs-CZ"/>
              <a:t/>
            </a:fld>
            <a:endParaRPr lang="cs-CZ"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ru-RU"/>
              <a:t>«Документы подсистемы „Продажи“ в 1С:УНФ позволяют бухгалтеру видеть полный путь сделки — от заказа до оплаты и возвратов, обеспечивая точный управленческий без дублирования данных».</a:t>
            </a:r>
            <a:endParaRPr/>
          </a:p>
          <a:p>
            <a:pPr>
              <a:defRPr/>
            </a:pPr>
            <a:r>
              <a:rPr lang="ru-RU" b="1"/>
              <a:t>Заказ покупателя</a:t>
            </a:r>
            <a:endParaRPr lang="ru-RU"/>
          </a:p>
          <a:p>
            <a:pPr>
              <a:defRPr/>
            </a:pPr>
            <a:r>
              <a:rPr lang="ru-RU"/>
              <a:t>Фиксирует договорённости с клиентом: ассортимент, количество, цену, сроки поставки</a:t>
            </a:r>
            <a:endParaRPr/>
          </a:p>
          <a:p>
            <a:pPr>
              <a:defRPr/>
            </a:pPr>
            <a:r>
              <a:rPr lang="ru-RU"/>
              <a:t>Контроль будущей выручки, резервирование товара, планирование ДДС</a:t>
            </a:r>
            <a:endParaRPr/>
          </a:p>
          <a:p>
            <a:pPr>
              <a:defRPr/>
            </a:pPr>
            <a:r>
              <a:rPr lang="ru-RU" b="1"/>
              <a:t>Скидки, бонусы, программы лояльности</a:t>
            </a:r>
            <a:r>
              <a:rPr lang="ru-RU"/>
              <a:t> – отражаются прямо в документах продаж.</a:t>
            </a:r>
            <a:endParaRPr/>
          </a:p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ru-RU" b="1"/>
              <a:t>Интеграция с Webkassa/онлайн-кассой</a:t>
            </a:r>
            <a:r>
              <a:rPr lang="ru-RU"/>
              <a:t> – автоматическая передача чеков в налоговую, в том числе в рабочем месте кассира</a:t>
            </a:r>
            <a:endParaRPr/>
          </a:p>
          <a:p>
            <a:pPr>
              <a:defRPr/>
            </a:pPr>
            <a:r>
              <a:rPr lang="ru-RU" b="1"/>
              <a:t>Отчёты «Продажи», «Дебиторская задолженность», ABC-анализ</a:t>
            </a:r>
            <a:r>
              <a:rPr lang="ru-RU"/>
              <a:t> – аналитика по каждому документу или контрагенту.</a:t>
            </a:r>
            <a:endParaRPr/>
          </a:p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en-US"/>
              <a:t>Бухгалтер, </a:t>
            </a:r>
            <a:r>
              <a:rPr lang="ru-RU"/>
              <a:t>как навигатор продаж</a:t>
            </a:r>
            <a:r>
              <a:rPr lang="en-US"/>
              <a:t>, </a:t>
            </a:r>
            <a:r>
              <a:rPr lang="en-US"/>
              <a:t>использует</a:t>
            </a:r>
            <a:r>
              <a:rPr lang="en-US"/>
              <a:t> </a:t>
            </a:r>
            <a:r>
              <a:rPr lang="en-US"/>
              <a:t>отчёт</a:t>
            </a:r>
            <a:r>
              <a:rPr lang="en-US"/>
              <a:t> «</a:t>
            </a:r>
            <a:r>
              <a:rPr lang="en-US"/>
              <a:t>Пульс</a:t>
            </a:r>
            <a:r>
              <a:rPr lang="en-US"/>
              <a:t> </a:t>
            </a:r>
            <a:r>
              <a:rPr lang="en-US"/>
              <a:t>бизнеса</a:t>
            </a:r>
            <a:r>
              <a:rPr lang="en-US"/>
              <a:t>» </a:t>
            </a:r>
            <a:r>
              <a:rPr lang="en-US"/>
              <a:t>не</a:t>
            </a:r>
            <a:r>
              <a:rPr lang="en-US"/>
              <a:t> </a:t>
            </a:r>
            <a:r>
              <a:rPr lang="en-US"/>
              <a:t>только</a:t>
            </a:r>
            <a:r>
              <a:rPr lang="en-US"/>
              <a:t> для </a:t>
            </a:r>
            <a:r>
              <a:rPr lang="en-US"/>
              <a:t>собственного</a:t>
            </a:r>
            <a:r>
              <a:rPr lang="en-US"/>
              <a:t> </a:t>
            </a:r>
            <a:r>
              <a:rPr lang="en-US"/>
              <a:t>анализа</a:t>
            </a:r>
            <a:r>
              <a:rPr lang="en-US"/>
              <a:t>, </a:t>
            </a:r>
            <a:r>
              <a:rPr lang="en-US"/>
              <a:t>но</a:t>
            </a:r>
            <a:r>
              <a:rPr lang="en-US"/>
              <a:t> и </a:t>
            </a:r>
            <a:r>
              <a:rPr lang="en-US"/>
              <a:t>как</a:t>
            </a:r>
            <a:r>
              <a:rPr lang="en-US"/>
              <a:t> центр </a:t>
            </a:r>
            <a:r>
              <a:rPr lang="en-US"/>
              <a:t>обмена</a:t>
            </a:r>
            <a:r>
              <a:rPr lang="en-US"/>
              <a:t> </a:t>
            </a:r>
            <a:r>
              <a:rPr lang="en-US"/>
              <a:t>информацией</a:t>
            </a:r>
            <a:r>
              <a:rPr lang="en-US"/>
              <a:t> </a:t>
            </a:r>
            <a:r>
              <a:rPr lang="en-US"/>
              <a:t>между</a:t>
            </a:r>
            <a:r>
              <a:rPr lang="en-US"/>
              <a:t> </a:t>
            </a:r>
            <a:r>
              <a:rPr lang="en-US"/>
              <a:t>руководством</a:t>
            </a:r>
            <a:r>
              <a:rPr lang="en-US"/>
              <a:t>, </a:t>
            </a:r>
            <a:r>
              <a:rPr lang="en-US"/>
              <a:t>продажами</a:t>
            </a:r>
            <a:r>
              <a:rPr lang="en-US"/>
              <a:t>, </a:t>
            </a:r>
            <a:r>
              <a:rPr lang="en-US"/>
              <a:t>закупками</a:t>
            </a:r>
            <a:r>
              <a:rPr lang="en-US"/>
              <a:t> и </a:t>
            </a:r>
            <a:r>
              <a:rPr lang="en-US"/>
              <a:t>складом</a:t>
            </a:r>
            <a:r>
              <a:rPr lang="en-US"/>
              <a:t>.</a:t>
            </a:r>
            <a:endParaRPr/>
          </a:p>
          <a:p>
            <a:pPr>
              <a:defRPr/>
            </a:pPr>
            <a:r>
              <a:rPr lang="en-US"/>
              <a:t>Оперативная</a:t>
            </a:r>
            <a:r>
              <a:rPr lang="en-US"/>
              <a:t> </a:t>
            </a:r>
            <a:r>
              <a:rPr lang="en-US"/>
              <a:t>сводка</a:t>
            </a:r>
            <a:endParaRPr lang="en-US"/>
          </a:p>
          <a:p>
            <a:pPr>
              <a:defRPr/>
            </a:pPr>
            <a:r>
              <a:rPr lang="en-US"/>
              <a:t>– </a:t>
            </a:r>
            <a:r>
              <a:rPr lang="en-US"/>
              <a:t>бухгалтер</a:t>
            </a:r>
            <a:r>
              <a:rPr lang="en-US"/>
              <a:t> </a:t>
            </a:r>
            <a:r>
              <a:rPr lang="en-US"/>
              <a:t>открывает</a:t>
            </a:r>
            <a:r>
              <a:rPr lang="en-US"/>
              <a:t> «</a:t>
            </a:r>
            <a:r>
              <a:rPr lang="en-US"/>
              <a:t>Пульс</a:t>
            </a:r>
            <a:r>
              <a:rPr lang="en-US"/>
              <a:t> </a:t>
            </a:r>
            <a:r>
              <a:rPr lang="en-US"/>
              <a:t>бизнеса</a:t>
            </a:r>
            <a:r>
              <a:rPr lang="en-US"/>
              <a:t>» </a:t>
            </a:r>
            <a:r>
              <a:rPr lang="en-US"/>
              <a:t>утром</a:t>
            </a:r>
            <a:r>
              <a:rPr lang="en-US"/>
              <a:t> и </a:t>
            </a:r>
            <a:r>
              <a:rPr lang="en-US"/>
              <a:t>видит</a:t>
            </a:r>
            <a:r>
              <a:rPr lang="en-US"/>
              <a:t> </a:t>
            </a:r>
            <a:r>
              <a:rPr lang="en-US"/>
              <a:t>ключевые</a:t>
            </a:r>
            <a:r>
              <a:rPr lang="en-US"/>
              <a:t> </a:t>
            </a:r>
            <a:r>
              <a:rPr lang="en-US"/>
              <a:t>показатели</a:t>
            </a:r>
            <a:r>
              <a:rPr lang="en-US"/>
              <a:t>: </a:t>
            </a:r>
            <a:r>
              <a:rPr lang="en-US"/>
              <a:t>деньги</a:t>
            </a:r>
            <a:r>
              <a:rPr lang="en-US"/>
              <a:t>, </a:t>
            </a:r>
            <a:r>
              <a:rPr lang="en-US"/>
              <a:t>продажи</a:t>
            </a:r>
            <a:r>
              <a:rPr lang="en-US"/>
              <a:t>, </a:t>
            </a:r>
            <a:r>
              <a:rPr lang="en-US"/>
              <a:t>долги</a:t>
            </a:r>
            <a:r>
              <a:rPr lang="en-US"/>
              <a:t>, </a:t>
            </a:r>
            <a:r>
              <a:rPr lang="en-US"/>
              <a:t>остатки</a:t>
            </a:r>
            <a:r>
              <a:rPr lang="en-US"/>
              <a:t>.</a:t>
            </a:r>
            <a:endParaRPr/>
          </a:p>
          <a:p>
            <a:pPr>
              <a:defRPr/>
            </a:pPr>
            <a:r>
              <a:rPr lang="en-US"/>
              <a:t>– </a:t>
            </a:r>
            <a:r>
              <a:rPr lang="en-US"/>
              <a:t>сразу</a:t>
            </a:r>
            <a:r>
              <a:rPr lang="en-US"/>
              <a:t> </a:t>
            </a:r>
            <a:r>
              <a:rPr lang="en-US"/>
              <a:t>делится</a:t>
            </a:r>
            <a:r>
              <a:rPr lang="en-US"/>
              <a:t> </a:t>
            </a:r>
            <a:r>
              <a:rPr lang="en-US"/>
              <a:t>выводами</a:t>
            </a:r>
            <a:r>
              <a:rPr lang="en-US"/>
              <a:t> с </a:t>
            </a:r>
            <a:r>
              <a:rPr lang="en-US"/>
              <a:t>руководителем</a:t>
            </a:r>
            <a:r>
              <a:rPr lang="en-US"/>
              <a:t> и </a:t>
            </a:r>
            <a:r>
              <a:rPr lang="en-US"/>
              <a:t>менеджерами</a:t>
            </a:r>
            <a:r>
              <a:rPr lang="en-US"/>
              <a:t>, </a:t>
            </a:r>
            <a:r>
              <a:rPr lang="en-US"/>
              <a:t>не</a:t>
            </a:r>
            <a:r>
              <a:rPr lang="en-US"/>
              <a:t> </a:t>
            </a:r>
            <a:r>
              <a:rPr lang="en-US"/>
              <a:t>дожидаясь</a:t>
            </a:r>
            <a:r>
              <a:rPr lang="en-US"/>
              <a:t> </a:t>
            </a:r>
            <a:r>
              <a:rPr lang="en-US"/>
              <a:t>конца</a:t>
            </a:r>
            <a:r>
              <a:rPr lang="en-US"/>
              <a:t> </a:t>
            </a:r>
            <a:r>
              <a:rPr lang="en-US"/>
              <a:t>месяца</a:t>
            </a:r>
            <a:r>
              <a:rPr lang="en-US"/>
              <a:t>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Единый</a:t>
            </a:r>
            <a:r>
              <a:rPr lang="en-US"/>
              <a:t> </a:t>
            </a:r>
            <a:r>
              <a:rPr lang="en-US"/>
              <a:t>язык</a:t>
            </a:r>
            <a:r>
              <a:rPr lang="en-US"/>
              <a:t> для </a:t>
            </a:r>
            <a:r>
              <a:rPr lang="en-US"/>
              <a:t>всех</a:t>
            </a:r>
            <a:r>
              <a:rPr lang="en-US"/>
              <a:t> </a:t>
            </a:r>
            <a:r>
              <a:rPr lang="en-US"/>
              <a:t>отделов</a:t>
            </a:r>
            <a:endParaRPr lang="en-US"/>
          </a:p>
          <a:p>
            <a:pPr>
              <a:defRPr/>
            </a:pPr>
            <a:r>
              <a:rPr lang="en-US"/>
              <a:t>– </a:t>
            </a:r>
            <a:r>
              <a:rPr lang="en-US"/>
              <a:t>отчёт</a:t>
            </a:r>
            <a:r>
              <a:rPr lang="en-US"/>
              <a:t> </a:t>
            </a:r>
            <a:r>
              <a:rPr lang="en-US"/>
              <a:t>показывает</a:t>
            </a:r>
            <a:r>
              <a:rPr lang="en-US"/>
              <a:t> </a:t>
            </a:r>
            <a:r>
              <a:rPr lang="en-US"/>
              <a:t>цифры</a:t>
            </a:r>
            <a:r>
              <a:rPr lang="en-US"/>
              <a:t> в </a:t>
            </a:r>
            <a:r>
              <a:rPr lang="en-US"/>
              <a:t>понятной</a:t>
            </a:r>
            <a:r>
              <a:rPr lang="en-US"/>
              <a:t> </a:t>
            </a:r>
            <a:r>
              <a:rPr lang="en-US"/>
              <a:t>графике</a:t>
            </a:r>
            <a:r>
              <a:rPr lang="en-US"/>
              <a:t>: </a:t>
            </a:r>
            <a:r>
              <a:rPr lang="en-US"/>
              <a:t>графики</a:t>
            </a:r>
            <a:r>
              <a:rPr lang="en-US"/>
              <a:t> продаж, </a:t>
            </a:r>
            <a:r>
              <a:rPr lang="en-US"/>
              <a:t>динамику</a:t>
            </a:r>
            <a:r>
              <a:rPr lang="en-US"/>
              <a:t> ДДС, </a:t>
            </a:r>
            <a:r>
              <a:rPr lang="en-US"/>
              <a:t>дебиторку</a:t>
            </a:r>
            <a:r>
              <a:rPr lang="en-US"/>
              <a:t>.</a:t>
            </a:r>
            <a:endParaRPr/>
          </a:p>
          <a:p>
            <a:pPr>
              <a:defRPr/>
            </a:pPr>
            <a:r>
              <a:rPr lang="en-US"/>
              <a:t>– </a:t>
            </a:r>
            <a:r>
              <a:rPr lang="en-US"/>
              <a:t>бухгалтер</a:t>
            </a:r>
            <a:r>
              <a:rPr lang="en-US"/>
              <a:t> </a:t>
            </a:r>
            <a:r>
              <a:rPr lang="en-US"/>
              <a:t>комментирует</a:t>
            </a:r>
            <a:r>
              <a:rPr lang="en-US"/>
              <a:t>, </a:t>
            </a:r>
            <a:r>
              <a:rPr lang="en-US"/>
              <a:t>объясняет</a:t>
            </a:r>
            <a:r>
              <a:rPr lang="en-US"/>
              <a:t> </a:t>
            </a:r>
            <a:r>
              <a:rPr lang="en-US"/>
              <a:t>причины</a:t>
            </a:r>
            <a:r>
              <a:rPr lang="en-US"/>
              <a:t> </a:t>
            </a:r>
            <a:r>
              <a:rPr lang="en-US"/>
              <a:t>отклонений</a:t>
            </a:r>
            <a:r>
              <a:rPr lang="en-US"/>
              <a:t> и </a:t>
            </a:r>
            <a:r>
              <a:rPr lang="en-US"/>
              <a:t>даёт</a:t>
            </a:r>
            <a:r>
              <a:rPr lang="en-US"/>
              <a:t> </a:t>
            </a:r>
            <a:r>
              <a:rPr lang="en-US"/>
              <a:t>рекомендации</a:t>
            </a:r>
            <a:r>
              <a:rPr lang="en-US"/>
              <a:t>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Интерактивное</a:t>
            </a:r>
            <a:r>
              <a:rPr lang="en-US"/>
              <a:t> </a:t>
            </a:r>
            <a:r>
              <a:rPr lang="en-US"/>
              <a:t>обсуждение</a:t>
            </a:r>
            <a:endParaRPr lang="en-US"/>
          </a:p>
          <a:p>
            <a:pPr>
              <a:defRPr/>
            </a:pPr>
            <a:r>
              <a:rPr lang="en-US"/>
              <a:t>– </a:t>
            </a:r>
            <a:r>
              <a:rPr lang="en-US"/>
              <a:t>при</a:t>
            </a:r>
            <a:r>
              <a:rPr lang="en-US"/>
              <a:t> </a:t>
            </a:r>
            <a:r>
              <a:rPr lang="en-US"/>
              <a:t>совещаниях</a:t>
            </a:r>
            <a:r>
              <a:rPr lang="en-US"/>
              <a:t> </a:t>
            </a:r>
            <a:r>
              <a:rPr lang="en-US"/>
              <a:t>можно</a:t>
            </a:r>
            <a:r>
              <a:rPr lang="en-US"/>
              <a:t> «</a:t>
            </a:r>
            <a:r>
              <a:rPr lang="en-US"/>
              <a:t>провалиться</a:t>
            </a:r>
            <a:r>
              <a:rPr lang="en-US"/>
              <a:t>» </a:t>
            </a:r>
            <a:r>
              <a:rPr lang="en-US"/>
              <a:t>из</a:t>
            </a:r>
            <a:r>
              <a:rPr lang="en-US"/>
              <a:t> </a:t>
            </a:r>
            <a:r>
              <a:rPr lang="en-US"/>
              <a:t>показателя</a:t>
            </a:r>
            <a:r>
              <a:rPr lang="en-US"/>
              <a:t> в </a:t>
            </a:r>
            <a:r>
              <a:rPr lang="en-US"/>
              <a:t>первичный</a:t>
            </a:r>
            <a:r>
              <a:rPr lang="en-US"/>
              <a:t> </a:t>
            </a:r>
            <a:r>
              <a:rPr lang="en-US"/>
              <a:t>документ</a:t>
            </a:r>
            <a:r>
              <a:rPr lang="en-US"/>
              <a:t>, </a:t>
            </a:r>
            <a:r>
              <a:rPr lang="en-US"/>
              <a:t>чтобы</a:t>
            </a:r>
            <a:r>
              <a:rPr lang="en-US"/>
              <a:t> </a:t>
            </a:r>
            <a:r>
              <a:rPr lang="en-US"/>
              <a:t>ответить</a:t>
            </a:r>
            <a:r>
              <a:rPr lang="en-US"/>
              <a:t> на </a:t>
            </a:r>
            <a:r>
              <a:rPr lang="en-US"/>
              <a:t>вопрос</a:t>
            </a:r>
            <a:r>
              <a:rPr lang="en-US"/>
              <a:t> </a:t>
            </a:r>
            <a:r>
              <a:rPr lang="en-US"/>
              <a:t>коллег</a:t>
            </a:r>
            <a:r>
              <a:rPr lang="en-US"/>
              <a:t>.</a:t>
            </a:r>
            <a:endParaRPr/>
          </a:p>
          <a:p>
            <a:pPr>
              <a:defRPr/>
            </a:pPr>
            <a:r>
              <a:rPr lang="en-US"/>
              <a:t>– </a:t>
            </a:r>
            <a:r>
              <a:rPr lang="en-US"/>
              <a:t>помогает</a:t>
            </a:r>
            <a:r>
              <a:rPr lang="en-US"/>
              <a:t> </a:t>
            </a:r>
            <a:r>
              <a:rPr lang="en-US"/>
              <a:t>быстро</a:t>
            </a:r>
            <a:r>
              <a:rPr lang="en-US"/>
              <a:t> </a:t>
            </a:r>
            <a:r>
              <a:rPr lang="en-US"/>
              <a:t>согласовать</a:t>
            </a:r>
            <a:r>
              <a:rPr lang="en-US"/>
              <a:t> решения: </a:t>
            </a:r>
            <a:r>
              <a:rPr lang="en-US"/>
              <a:t>например</a:t>
            </a:r>
            <a:r>
              <a:rPr lang="en-US"/>
              <a:t>, </a:t>
            </a:r>
            <a:r>
              <a:rPr lang="en-US"/>
              <a:t>задержать</a:t>
            </a:r>
            <a:r>
              <a:rPr lang="en-US"/>
              <a:t> </a:t>
            </a:r>
            <a:r>
              <a:rPr lang="en-US"/>
              <a:t>крупный</a:t>
            </a:r>
            <a:r>
              <a:rPr lang="en-US"/>
              <a:t> </a:t>
            </a:r>
            <a:r>
              <a:rPr lang="en-US"/>
              <a:t>платёж</a:t>
            </a:r>
            <a:r>
              <a:rPr lang="en-US"/>
              <a:t> </a:t>
            </a:r>
            <a:r>
              <a:rPr lang="en-US"/>
              <a:t>или</a:t>
            </a:r>
            <a:r>
              <a:rPr lang="en-US"/>
              <a:t> </a:t>
            </a:r>
            <a:r>
              <a:rPr lang="en-US"/>
              <a:t>ускорить</a:t>
            </a:r>
            <a:r>
              <a:rPr lang="en-US"/>
              <a:t> </a:t>
            </a:r>
            <a:r>
              <a:rPr lang="en-US"/>
              <a:t>отгрузку</a:t>
            </a:r>
            <a:r>
              <a:rPr lang="en-US"/>
              <a:t>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Польза</a:t>
            </a:r>
            <a:r>
              <a:rPr lang="en-US"/>
              <a:t> для </a:t>
            </a:r>
            <a:r>
              <a:rPr lang="en-US"/>
              <a:t>компании</a:t>
            </a: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Руководитель</a:t>
            </a:r>
            <a:r>
              <a:rPr lang="en-US"/>
              <a:t> </a:t>
            </a:r>
            <a:r>
              <a:rPr lang="en-US"/>
              <a:t>принимает</a:t>
            </a:r>
            <a:r>
              <a:rPr lang="en-US"/>
              <a:t> решения на </a:t>
            </a:r>
            <a:r>
              <a:rPr lang="en-US"/>
              <a:t>основе</a:t>
            </a:r>
            <a:r>
              <a:rPr lang="en-US"/>
              <a:t> </a:t>
            </a:r>
            <a:r>
              <a:rPr lang="en-US"/>
              <a:t>живых</a:t>
            </a:r>
            <a:r>
              <a:rPr lang="en-US"/>
              <a:t> </a:t>
            </a:r>
            <a:r>
              <a:rPr lang="en-US"/>
              <a:t>данных</a:t>
            </a:r>
            <a:r>
              <a:rPr lang="en-US"/>
              <a:t>, а </a:t>
            </a:r>
            <a:r>
              <a:rPr lang="en-US"/>
              <a:t>не</a:t>
            </a:r>
            <a:r>
              <a:rPr lang="en-US"/>
              <a:t> </a:t>
            </a:r>
            <a:r>
              <a:rPr lang="en-US"/>
              <a:t>отчётов</a:t>
            </a:r>
            <a:r>
              <a:rPr lang="en-US"/>
              <a:t> </a:t>
            </a:r>
            <a:r>
              <a:rPr lang="en-US"/>
              <a:t>за</a:t>
            </a:r>
            <a:r>
              <a:rPr lang="en-US"/>
              <a:t> </a:t>
            </a:r>
            <a:r>
              <a:rPr lang="en-US"/>
              <a:t>прошлый</a:t>
            </a:r>
            <a:r>
              <a:rPr lang="en-US"/>
              <a:t> </a:t>
            </a:r>
            <a:r>
              <a:rPr lang="en-US"/>
              <a:t>месяц</a:t>
            </a:r>
            <a:r>
              <a:rPr lang="en-US"/>
              <a:t>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Отделы</a:t>
            </a:r>
            <a:r>
              <a:rPr lang="en-US"/>
              <a:t> продаж и </a:t>
            </a:r>
            <a:r>
              <a:rPr lang="en-US"/>
              <a:t>снабжения</a:t>
            </a:r>
            <a:r>
              <a:rPr lang="en-US"/>
              <a:t> </a:t>
            </a:r>
            <a:r>
              <a:rPr lang="en-US"/>
              <a:t>получают</a:t>
            </a:r>
            <a:r>
              <a:rPr lang="en-US"/>
              <a:t> </a:t>
            </a:r>
            <a:r>
              <a:rPr lang="en-US"/>
              <a:t>мгновенную</a:t>
            </a:r>
            <a:r>
              <a:rPr lang="en-US"/>
              <a:t> </a:t>
            </a:r>
            <a:r>
              <a:rPr lang="en-US"/>
              <a:t>обратную</a:t>
            </a:r>
            <a:r>
              <a:rPr lang="en-US"/>
              <a:t> </a:t>
            </a:r>
            <a:r>
              <a:rPr lang="en-US"/>
              <a:t>связь</a:t>
            </a:r>
            <a:r>
              <a:rPr lang="en-US"/>
              <a:t> </a:t>
            </a:r>
            <a:r>
              <a:rPr lang="en-US"/>
              <a:t>по</a:t>
            </a:r>
            <a:r>
              <a:rPr lang="en-US"/>
              <a:t> </a:t>
            </a:r>
            <a:r>
              <a:rPr lang="en-US"/>
              <a:t>финансам</a:t>
            </a:r>
            <a:r>
              <a:rPr lang="en-US"/>
              <a:t>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Бухгалтер </a:t>
            </a:r>
            <a:r>
              <a:rPr lang="en-US"/>
              <a:t>выступает</a:t>
            </a:r>
            <a:r>
              <a:rPr lang="en-US"/>
              <a:t> </a:t>
            </a:r>
            <a:r>
              <a:rPr lang="en-US"/>
              <a:t>как</a:t>
            </a:r>
            <a:r>
              <a:rPr lang="en-US"/>
              <a:t> </a:t>
            </a:r>
            <a:r>
              <a:rPr lang="en-US"/>
              <a:t>финансовый</a:t>
            </a:r>
            <a:r>
              <a:rPr lang="en-US"/>
              <a:t> </a:t>
            </a:r>
            <a:r>
              <a:rPr lang="en-US"/>
              <a:t>медиатор</a:t>
            </a:r>
            <a:r>
              <a:rPr lang="en-US"/>
              <a:t>, </a:t>
            </a:r>
            <a:r>
              <a:rPr lang="en-US"/>
              <a:t>соединяя</a:t>
            </a:r>
            <a:r>
              <a:rPr lang="en-US"/>
              <a:t> </a:t>
            </a:r>
            <a:r>
              <a:rPr lang="en-US"/>
              <a:t>всех</a:t>
            </a:r>
            <a:r>
              <a:rPr lang="en-US"/>
              <a:t> </a:t>
            </a:r>
            <a:r>
              <a:rPr lang="en-US"/>
              <a:t>участников</a:t>
            </a:r>
            <a:r>
              <a:rPr lang="en-US"/>
              <a:t> </a:t>
            </a:r>
            <a:r>
              <a:rPr lang="en-US"/>
              <a:t>процесса</a:t>
            </a:r>
            <a:r>
              <a:rPr lang="en-US"/>
              <a:t>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en-US"/>
              <a:t>Роль</a:t>
            </a:r>
            <a:r>
              <a:rPr lang="en-US"/>
              <a:t> </a:t>
            </a:r>
            <a:r>
              <a:rPr lang="en-US"/>
              <a:t>бухгалтера</a:t>
            </a:r>
            <a:r>
              <a:rPr lang="en-US"/>
              <a:t> </a:t>
            </a:r>
            <a:r>
              <a:rPr lang="en-US"/>
              <a:t>меняется</a:t>
            </a: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Бухгалтер</a:t>
            </a:r>
            <a:r>
              <a:rPr lang="en-US"/>
              <a:t> </a:t>
            </a:r>
            <a:r>
              <a:rPr lang="en-US"/>
              <a:t>становится</a:t>
            </a:r>
            <a:r>
              <a:rPr lang="en-US"/>
              <a:t> </a:t>
            </a:r>
            <a:r>
              <a:rPr lang="en-US"/>
              <a:t>финансовым</a:t>
            </a:r>
            <a:r>
              <a:rPr lang="en-US"/>
              <a:t> </a:t>
            </a:r>
            <a:r>
              <a:rPr lang="en-US"/>
              <a:t>советником</a:t>
            </a:r>
            <a:r>
              <a:rPr lang="en-US"/>
              <a:t>: </a:t>
            </a:r>
            <a:r>
              <a:rPr lang="en-US"/>
              <a:t>объясняет</a:t>
            </a:r>
            <a:r>
              <a:rPr lang="en-US"/>
              <a:t> </a:t>
            </a:r>
            <a:r>
              <a:rPr lang="en-US"/>
              <a:t>цифры</a:t>
            </a:r>
            <a:r>
              <a:rPr lang="en-US"/>
              <a:t>, </a:t>
            </a:r>
            <a:r>
              <a:rPr lang="en-US"/>
              <a:t>прогнозирует</a:t>
            </a:r>
            <a:r>
              <a:rPr lang="en-US"/>
              <a:t> </a:t>
            </a:r>
            <a:r>
              <a:rPr lang="en-US"/>
              <a:t>последствия</a:t>
            </a:r>
            <a:r>
              <a:rPr lang="en-US"/>
              <a:t>, </a:t>
            </a:r>
            <a:r>
              <a:rPr lang="en-US"/>
              <a:t>предлагает</a:t>
            </a:r>
            <a:r>
              <a:rPr lang="en-US"/>
              <a:t> </a:t>
            </a:r>
            <a:r>
              <a:rPr lang="en-US"/>
              <a:t>управленческие</a:t>
            </a:r>
            <a:r>
              <a:rPr lang="en-US"/>
              <a:t> </a:t>
            </a:r>
            <a:r>
              <a:rPr lang="en-US"/>
              <a:t>решения</a:t>
            </a:r>
            <a:r>
              <a:rPr lang="en-US"/>
              <a:t>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Руководство</a:t>
            </a:r>
            <a:r>
              <a:rPr lang="en-US"/>
              <a:t> </a:t>
            </a:r>
            <a:r>
              <a:rPr lang="en-US"/>
              <a:t>получает</a:t>
            </a:r>
            <a:r>
              <a:rPr lang="en-US"/>
              <a:t> </a:t>
            </a:r>
            <a:r>
              <a:rPr lang="en-US"/>
              <a:t>не</a:t>
            </a:r>
            <a:r>
              <a:rPr lang="en-US"/>
              <a:t> </a:t>
            </a:r>
            <a:r>
              <a:rPr lang="en-US"/>
              <a:t>просто</a:t>
            </a:r>
            <a:r>
              <a:rPr lang="en-US"/>
              <a:t> </a:t>
            </a:r>
            <a:r>
              <a:rPr lang="en-US"/>
              <a:t>проводки</a:t>
            </a:r>
            <a:r>
              <a:rPr lang="en-US"/>
              <a:t> и </a:t>
            </a:r>
            <a:r>
              <a:rPr lang="en-US"/>
              <a:t>декларации</a:t>
            </a:r>
            <a:r>
              <a:rPr lang="en-US"/>
              <a:t>, а </a:t>
            </a:r>
            <a:r>
              <a:rPr lang="en-US"/>
              <a:t>готовые</a:t>
            </a:r>
            <a:r>
              <a:rPr lang="en-US"/>
              <a:t> </a:t>
            </a:r>
            <a:r>
              <a:rPr lang="en-US"/>
              <a:t>аналитические</a:t>
            </a:r>
            <a:r>
              <a:rPr lang="en-US"/>
              <a:t> </a:t>
            </a:r>
            <a:r>
              <a:rPr lang="en-US"/>
              <a:t>выводы</a:t>
            </a:r>
            <a:r>
              <a:rPr lang="en-US"/>
              <a:t> </a:t>
            </a:r>
            <a:r>
              <a:rPr lang="en-US"/>
              <a:t>для</a:t>
            </a:r>
            <a:r>
              <a:rPr lang="en-US"/>
              <a:t> </a:t>
            </a:r>
            <a:r>
              <a:rPr lang="en-US"/>
              <a:t>роста</a:t>
            </a:r>
            <a:r>
              <a:rPr lang="en-US"/>
              <a:t> </a:t>
            </a:r>
            <a:r>
              <a:rPr lang="en-US"/>
              <a:t>бизнеса</a:t>
            </a:r>
            <a:r>
              <a:rPr lang="en-US"/>
              <a:t>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290763" y="512763"/>
            <a:ext cx="4562475" cy="2566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Для роли </a:t>
            </a:r>
            <a:r>
              <a:rPr lang="en-US"/>
              <a:t>Финансовый</a:t>
            </a:r>
            <a:r>
              <a:rPr lang="en-US"/>
              <a:t> </a:t>
            </a:r>
            <a:r>
              <a:rPr lang="en-US"/>
              <a:t>стратег</a:t>
            </a:r>
            <a:r>
              <a:rPr lang="ru-RU"/>
              <a:t> УНФ предлагает:</a:t>
            </a:r>
            <a:endParaRPr/>
          </a:p>
          <a:p>
            <a:pPr marL="651510" lvl="1" indent="-325755" algn="l">
              <a:lnSpc>
                <a:spcPts val="3888"/>
              </a:lnSpc>
              <a:buAutoNum type="arabicPeriod"/>
              <a:defRPr/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Мгновенные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управленческие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отчёты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: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движение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денег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,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прибыль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/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убыток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,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анализ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затрат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по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статьям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.</a:t>
            </a:r>
            <a:endParaRPr/>
          </a:p>
          <a:p>
            <a:pPr marL="651053" lvl="1" indent="-325526" algn="l">
              <a:lnSpc>
                <a:spcPts val="3888"/>
              </a:lnSpc>
              <a:buAutoNum type="arabicPeriod"/>
              <a:defRPr/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План-фактный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анализ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бюджета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,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контроль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ДДС в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реальном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времени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.</a:t>
            </a:r>
            <a:endParaRPr lang="ru-RU" sz="1200">
              <a:solidFill>
                <a:schemeClr val="bg1">
                  <a:lumMod val="50000"/>
                </a:schemeClr>
              </a:solidFill>
              <a:latin typeface="Calibri"/>
              <a:ea typeface="Calibri (MS)"/>
              <a:cs typeface="Calibri (MS)"/>
            </a:endParaRPr>
          </a:p>
          <a:p>
            <a:pPr marL="651053" lvl="1" indent="-325526" algn="l">
              <a:lnSpc>
                <a:spcPts val="3888"/>
              </a:lnSpc>
              <a:buAutoNum type="arabicPeriod"/>
              <a:defRPr/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Контроль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кассовых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разрывов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и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планирование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расхода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ДС</a:t>
            </a:r>
            <a:endParaRPr/>
          </a:p>
          <a:p>
            <a:pPr>
              <a:defRPr/>
            </a:pPr>
            <a:r>
              <a:rPr lang="ru-RU"/>
              <a:t>Давайте рассмотрим их подробнее: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71B2431-D351-4C6E-A3CF-9DFAC0E3E050}" type="slidenum">
              <a:rPr lang="cs-CZ"/>
              <a:t/>
            </a:fld>
            <a:endParaRPr lang="cs-CZ"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en-US"/>
              <a:t>Отчёт «Анализ бизнеса» для бухгалтера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Единый управленческий отчёт, который собирает ключевые финансовые и товарные показатели в одном окне.</a:t>
            </a:r>
            <a:endParaRPr/>
          </a:p>
          <a:p>
            <a:pPr>
              <a:defRPr/>
            </a:pPr>
            <a:r>
              <a:rPr lang="en-US"/>
              <a:t>Для бухгалтера это инструмент моментальной оценки здоровья компании: прибыль, движение денег, рентабельность товаров и направлений.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Польза для бухгалтера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Быстрый «снимок» бизнеса без формирования десятков отдельных отчётов.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Возможность расшифровывать до первичных документов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Удобно готовить материалы для руководства и совещаний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Помогает выявить проблемные зоны: падающую маржу, рост задолженности, кассовые разрывы.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en-US"/>
              <a:t>Отчёт «Бюджет» в 1С:УНФ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Отчёт позволяет планировать и контролировать доходы и расходы, сопоставляя плановые показатели с фактическими.</a:t>
            </a:r>
            <a:endParaRPr/>
          </a:p>
          <a:p>
            <a:pPr>
              <a:defRPr/>
            </a:pPr>
            <a:r>
              <a:rPr lang="en-US"/>
              <a:t>Для бухгалтера — это инструмент бюджетирования и контроля исполнения финансового плана.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en-US"/>
              <a:t>Платёжный календарь: инструмент для управления денежными потоками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Платёжный календарь — это интерактивный инструмент, который помогает планировать и контролировать движение денежных средств (ДДС).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 Основные функции</a:t>
            </a:r>
            <a:endParaRPr/>
          </a:p>
          <a:p>
            <a:pPr>
              <a:defRPr/>
            </a:pPr>
            <a:r>
              <a:rPr lang="en-US"/>
              <a:t>Для бухгалтера он становится ежедневным рабочим инструментом, который:</a:t>
            </a:r>
            <a:endParaRPr/>
          </a:p>
          <a:p>
            <a:pPr>
              <a:defRPr/>
            </a:pPr>
            <a:r>
              <a:rPr lang="en-US"/>
              <a:t>- Управляет ликвидностью.</a:t>
            </a:r>
            <a:endParaRPr/>
          </a:p>
          <a:p>
            <a:pPr>
              <a:defRPr/>
            </a:pPr>
            <a:r>
              <a:rPr lang="en-US"/>
              <a:t>- Показывает, когда и сколько денег потребуется или поступит.</a:t>
            </a:r>
            <a:endParaRPr/>
          </a:p>
          <a:p>
            <a:pPr>
              <a:defRPr/>
            </a:pPr>
            <a:r>
              <a:rPr lang="en-US"/>
              <a:t>- Помогает прогнозировать кассовые разрывы.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Также с его помощью можно управлять планируемыми приходами и расходами денежных средств. Например, документ «Заявка на расход денег» используется для предварительного согласования и планирования будущих выплат компании:</a:t>
            </a:r>
            <a:endParaRPr/>
          </a:p>
          <a:p>
            <a:pPr>
              <a:defRPr/>
            </a:pPr>
            <a:r>
              <a:rPr lang="en-US"/>
              <a:t>- Поставщикам</a:t>
            </a:r>
            <a:endParaRPr/>
          </a:p>
          <a:p>
            <a:pPr>
              <a:defRPr/>
            </a:pPr>
            <a:r>
              <a:rPr lang="en-US"/>
              <a:t>- Сотрудникам</a:t>
            </a:r>
            <a:endParaRPr/>
          </a:p>
          <a:p>
            <a:pPr>
              <a:defRPr/>
            </a:pPr>
            <a:r>
              <a:rPr lang="en-US"/>
              <a:t>- В бюджет</a:t>
            </a:r>
            <a:endParaRPr/>
          </a:p>
          <a:p>
            <a:pPr>
              <a:defRPr/>
            </a:pPr>
            <a:r>
              <a:rPr lang="en-US"/>
              <a:t>- По договорам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Это первый шаг, который фиксирует намерение потратить деньги и позволяет утверждать или отклонять планируемый расход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290763" y="512763"/>
            <a:ext cx="4562475" cy="2566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Для роли Контролер рисков, в УНФ предусмотрели  </a:t>
            </a:r>
            <a:endParaRPr/>
          </a:p>
          <a:p>
            <a:pPr marL="651053" lvl="1" indent="-325526" algn="l">
              <a:lnSpc>
                <a:spcPts val="3888"/>
              </a:lnSpc>
              <a:buAutoNum type="arabicPeriod"/>
              <a:defRPr/>
            </a:pPr>
            <a:r>
              <a:rPr lang="ru-RU"/>
              <a:t>Возможность распределение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затрат</a:t>
            </a:r>
            <a:r>
              <a:rPr lang="ru-RU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, к</a:t>
            </a:r>
            <a:r>
              <a:rPr lang="ru-RU"/>
              <a:t>аждый раз при проведении документа программа сама «разбрасывает» суммы по аналитикам (ЦФО, подразделениям, статьям затрат) без ручного ввода. Оборотно-сальдовая ведомость и P&amp;L сразу показывают расходы в нужных разрезах.</a:t>
            </a:r>
            <a:endParaRPr lang="en-US" sz="1200">
              <a:solidFill>
                <a:schemeClr val="bg1">
                  <a:lumMod val="50000"/>
                </a:schemeClr>
              </a:solidFill>
              <a:latin typeface="Calibri (MS)"/>
              <a:ea typeface="Calibri (MS)"/>
              <a:cs typeface="Calibri (MS)"/>
            </a:endParaRPr>
          </a:p>
          <a:p>
            <a:pPr marL="651053" lvl="1" indent="-325526" algn="l">
              <a:lnSpc>
                <a:spcPts val="3888"/>
              </a:lnSpc>
              <a:buAutoNum type="arabicPeriod"/>
              <a:defRPr/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Анализ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производственной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себестоимости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до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единицы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номенклатуры</a:t>
            </a:r>
            <a:endParaRPr lang="en-US" sz="1200">
              <a:solidFill>
                <a:schemeClr val="bg1">
                  <a:lumMod val="50000"/>
                </a:schemeClr>
              </a:solidFill>
              <a:latin typeface="Calibri (MS)"/>
              <a:ea typeface="Calibri (MS)"/>
              <a:cs typeface="Calibri (MS)"/>
            </a:endParaRPr>
          </a:p>
          <a:p>
            <a:pPr marL="651053" lvl="1" indent="-325526" algn="l">
              <a:lnSpc>
                <a:spcPts val="3888"/>
              </a:lnSpc>
              <a:buAutoNum type="arabicPeriod"/>
              <a:defRPr/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Работа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с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нерентабельными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товарами</a:t>
            </a:r>
            <a:endParaRPr lang="en-US" sz="1200">
              <a:solidFill>
                <a:schemeClr val="bg1">
                  <a:lumMod val="50000"/>
                </a:schemeClr>
              </a:solidFill>
              <a:latin typeface="Calibri (MS)"/>
              <a:ea typeface="Calibri (MS)"/>
              <a:cs typeface="Calibri (MS)"/>
            </a:endParaRPr>
          </a:p>
          <a:p>
            <a:pPr marL="651053" lvl="1" indent="-325526" algn="l">
              <a:lnSpc>
                <a:spcPts val="3888"/>
              </a:lnSpc>
              <a:buAutoNum type="arabicPeriod"/>
              <a:defRPr/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Журналы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аудита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: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кто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и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когда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изменял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данные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.</a:t>
            </a:r>
            <a:endParaRPr lang="ru-RU" sz="1200">
              <a:solidFill>
                <a:schemeClr val="bg1">
                  <a:lumMod val="50000"/>
                </a:schemeClr>
              </a:solidFill>
              <a:latin typeface="Calibri (MS)"/>
              <a:ea typeface="Calibri (MS)"/>
              <a:cs typeface="Calibri (MS)"/>
            </a:endParaRPr>
          </a:p>
          <a:p>
            <a:pPr marL="651053" lvl="1" indent="-325526" algn="l">
              <a:lnSpc>
                <a:spcPts val="3888"/>
              </a:lnSpc>
              <a:buAutoNum type="arabicPeriod"/>
              <a:defRPr/>
            </a:pPr>
            <a:endParaRPr lang="en-US" sz="1200">
              <a:solidFill>
                <a:schemeClr val="bg1">
                  <a:lumMod val="50000"/>
                </a:schemeClr>
              </a:solidFill>
              <a:latin typeface="Calibri (MS)"/>
              <a:ea typeface="Calibri (MS)"/>
              <a:cs typeface="Calibri (MS)"/>
            </a:endParaRPr>
          </a:p>
          <a:p>
            <a:pPr>
              <a:defRPr/>
            </a:pP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71B2431-D351-4C6E-A3CF-9DFAC0E3E050}" type="slidenum">
              <a:rPr lang="cs-CZ"/>
              <a:t/>
            </a:fld>
            <a:endParaRPr lang="cs-CZ"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en-US"/>
              <a:t>Учет затрат и расходов: ключевой аспект финансового управления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Учет затрат и расходов представляет собой один из основных элементов финансового управления для любой компании. В условиях динамичного рынка и усиливающейся конкуренции важно не только отслеживать текущие расходы, но и планировать их в будущем. Программа 1С:Управление нашей фирмой предоставляет мощные инструменты для автоматизации учета, что значительно облегчает процесс контроля за расходами и способствует принятию обоснованных решений.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В 1С:УНФ группировка расходов по статьям осуществляется с помощью системы счетов/субсчетов «Плана счетов управленческого учета» в разделе «Предприятие».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Если нужно создать дополнительные группировки расходов, следует добавить новые субсчета к уже существующим счетам.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endParaRPr/>
          </a:p>
          <a:p>
            <a:pPr>
              <a:defRPr/>
            </a:pPr>
            <a:r>
              <a:rPr lang="en-US"/>
              <a:t>Точная калькуляция – позволяет увидеть реальную себестоимость каждой единицы продукции, включая материалы, зарплату, амортизацию, накладные расходы.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Принятие управленческих решений – данные по себестоимости служат основой для ценообразования и планирования.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Что даёт 1С:УНФ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Автоматический сбор данных: система учитывает все затраты на каждом этапе производства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Расчёт до единицы номенклатуры: бухгалтер видит себестоимость не только партии, но и конкретного изделия или SKU.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Сравнение план/факт: можно быстро анализировать отклонения фактических затрат от плановых и находить причины.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Практическая польза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Ускоряет подготовку управленческих отчётов для руководства и собственников.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Снижает риск ошибок в калькуляции — данные берутся из единой базы.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Помогает аргументировать изменения цен и оптимизацию производственного процесса.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en-US"/>
              <a:t>Контроль маржинальности – помогает выявить товары с низкой рентабельностью и вовремя предложить изменения в цене или технологии.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media1.sv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TextBox 3"/>
          <p:cNvSpPr txBox="1"/>
          <p:nvPr/>
        </p:nvSpPr>
        <p:spPr bwMode="auto">
          <a:xfrm>
            <a:off x="640080" y="4958782"/>
            <a:ext cx="8046720" cy="2248621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algn="l">
              <a:lnSpc>
                <a:spcPts val="4536"/>
              </a:lnSpc>
              <a:defRPr/>
            </a:pP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1С:Управление 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нашей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 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фирмой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 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для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 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бухгалтера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: 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контроль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 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денег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, 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долгов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, 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управленческие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 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отчеты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 в 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один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 </a:t>
            </a:r>
            <a:r>
              <a:rPr lang="en-US" sz="42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клик</a:t>
            </a:r>
            <a:endParaRPr lang="en-US" sz="4200" b="1">
              <a:solidFill>
                <a:srgbClr val="000000"/>
              </a:solidFill>
              <a:latin typeface="Futura Medium"/>
              <a:ea typeface="Futura Medium"/>
              <a:cs typeface="Futura Medium"/>
            </a:endParaRPr>
          </a:p>
        </p:txBody>
      </p:sp>
      <p:sp>
        <p:nvSpPr>
          <p:cNvPr id="4" name="TextBox 4"/>
          <p:cNvSpPr txBox="1"/>
          <p:nvPr/>
        </p:nvSpPr>
        <p:spPr bwMode="auto">
          <a:xfrm>
            <a:off x="640080" y="7848465"/>
            <a:ext cx="8290560" cy="74837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algn="l">
              <a:lnSpc>
                <a:spcPts val="3888"/>
              </a:lnSpc>
              <a:defRPr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</a:rPr>
              <a:t>Иванов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</a:rPr>
              <a:t>Иван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</a:rPr>
              <a:t>Иванович</a:t>
            </a: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3" name="Freeform 3"/>
          <p:cNvSpPr/>
          <p:nvPr/>
        </p:nvSpPr>
        <p:spPr bwMode="auto">
          <a:xfrm>
            <a:off x="1028700" y="1579256"/>
            <a:ext cx="7872221" cy="8074073"/>
          </a:xfrm>
          <a:custGeom>
            <a:avLst/>
            <a:gdLst/>
            <a:ahLst/>
            <a:cxnLst/>
            <a:rect l="l" t="t" r="r" b="b"/>
            <a:pathLst>
              <a:path w="7872221" h="8074073" fill="norm" stroke="1" extrusionOk="0">
                <a:moveTo>
                  <a:pt x="0" y="0"/>
                </a:moveTo>
                <a:lnTo>
                  <a:pt x="7872221" y="0"/>
                </a:lnTo>
                <a:lnTo>
                  <a:pt x="7872221" y="8074073"/>
                </a:lnTo>
                <a:lnTo>
                  <a:pt x="0" y="80740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  <a:ln>
            <a:solidFill>
              <a:schemeClr val="tx1"/>
            </a:solidFill>
          </a:ln>
        </p:spPr>
      </p:sp>
      <p:sp>
        <p:nvSpPr>
          <p:cNvPr id="4" name="Freeform 4"/>
          <p:cNvSpPr/>
          <p:nvPr/>
        </p:nvSpPr>
        <p:spPr bwMode="auto">
          <a:xfrm>
            <a:off x="9144000" y="2735251"/>
            <a:ext cx="9128053" cy="5762083"/>
          </a:xfrm>
          <a:custGeom>
            <a:avLst/>
            <a:gdLst/>
            <a:ahLst/>
            <a:cxnLst/>
            <a:rect l="l" t="t" r="r" b="b"/>
            <a:pathLst>
              <a:path w="9128053" h="5762083" fill="norm" stroke="1" extrusionOk="0">
                <a:moveTo>
                  <a:pt x="0" y="0"/>
                </a:moveTo>
                <a:lnTo>
                  <a:pt x="9128053" y="0"/>
                </a:lnTo>
                <a:lnTo>
                  <a:pt x="9128053" y="5762083"/>
                </a:lnTo>
                <a:lnTo>
                  <a:pt x="0" y="57620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  <a:ln>
            <a:solidFill>
              <a:schemeClr val="tx1"/>
            </a:solidFill>
          </a:ln>
        </p:spPr>
      </p:sp>
      <p:sp>
        <p:nvSpPr>
          <p:cNvPr id="5" name="TextBox 5"/>
          <p:cNvSpPr txBox="1"/>
          <p:nvPr/>
        </p:nvSpPr>
        <p:spPr bwMode="auto">
          <a:xfrm>
            <a:off x="1028700" y="640327"/>
            <a:ext cx="16383539" cy="42319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algn="l">
              <a:lnSpc>
                <a:spcPts val="3347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Как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1С:УНФ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помогает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бухгалтеру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выполнять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ключевые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роли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.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Контролёр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рисков</a:t>
            </a:r>
            <a:endParaRPr lang="en-US" sz="3200" b="1">
              <a:solidFill>
                <a:srgbClr val="000000"/>
              </a:solidFill>
              <a:latin typeface="Calibri (MS)"/>
              <a:ea typeface="Futura"/>
              <a:cs typeface="Calibri (MS)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3" name="Freeform 3"/>
          <p:cNvSpPr/>
          <p:nvPr/>
        </p:nvSpPr>
        <p:spPr bwMode="auto">
          <a:xfrm>
            <a:off x="914399" y="1151757"/>
            <a:ext cx="7682361" cy="4385480"/>
          </a:xfrm>
          <a:custGeom>
            <a:avLst/>
            <a:gdLst/>
            <a:ahLst/>
            <a:cxnLst/>
            <a:rect l="l" t="t" r="r" b="b"/>
            <a:pathLst>
              <a:path w="7251898" h="4142647" fill="norm" stroke="1" extrusionOk="0">
                <a:moveTo>
                  <a:pt x="0" y="0"/>
                </a:moveTo>
                <a:lnTo>
                  <a:pt x="7251898" y="0"/>
                </a:lnTo>
                <a:lnTo>
                  <a:pt x="7251898" y="4142646"/>
                </a:lnTo>
                <a:lnTo>
                  <a:pt x="0" y="4142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  <a:ln>
            <a:solidFill>
              <a:schemeClr val="tx1"/>
            </a:solidFill>
          </a:ln>
        </p:spPr>
      </p:sp>
      <p:sp>
        <p:nvSpPr>
          <p:cNvPr id="4" name="Freeform 4"/>
          <p:cNvSpPr/>
          <p:nvPr/>
        </p:nvSpPr>
        <p:spPr bwMode="auto">
          <a:xfrm>
            <a:off x="7616654" y="4815894"/>
            <a:ext cx="2838879" cy="4806740"/>
          </a:xfrm>
          <a:custGeom>
            <a:avLst/>
            <a:gdLst/>
            <a:ahLst/>
            <a:cxnLst/>
            <a:rect l="l" t="t" r="r" b="b"/>
            <a:pathLst>
              <a:path w="2838879" h="4806740" fill="norm" stroke="1" extrusionOk="0">
                <a:moveTo>
                  <a:pt x="0" y="0"/>
                </a:moveTo>
                <a:lnTo>
                  <a:pt x="2838878" y="0"/>
                </a:lnTo>
                <a:lnTo>
                  <a:pt x="2838878" y="4806740"/>
                </a:lnTo>
                <a:lnTo>
                  <a:pt x="0" y="4806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 l="71447" t="14812" r="0" b="0"/>
            <a:stretch/>
          </a:blipFill>
          <a:ln>
            <a:solidFill>
              <a:schemeClr val="tx1"/>
            </a:solidFill>
          </a:ln>
        </p:spPr>
      </p:sp>
      <p:sp>
        <p:nvSpPr>
          <p:cNvPr id="5" name="Freeform 5"/>
          <p:cNvSpPr/>
          <p:nvPr/>
        </p:nvSpPr>
        <p:spPr bwMode="auto">
          <a:xfrm>
            <a:off x="10455532" y="4864410"/>
            <a:ext cx="7832468" cy="4758224"/>
          </a:xfrm>
          <a:custGeom>
            <a:avLst/>
            <a:gdLst/>
            <a:ahLst/>
            <a:cxnLst/>
            <a:rect l="l" t="t" r="r" b="b"/>
            <a:pathLst>
              <a:path w="7832468" h="4758224" fill="norm" stroke="1" extrusionOk="0">
                <a:moveTo>
                  <a:pt x="0" y="0"/>
                </a:moveTo>
                <a:lnTo>
                  <a:pt x="7832468" y="0"/>
                </a:lnTo>
                <a:lnTo>
                  <a:pt x="7832468" y="4758224"/>
                </a:lnTo>
                <a:lnTo>
                  <a:pt x="0" y="47582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/>
          </a:blipFill>
          <a:ln>
            <a:solidFill>
              <a:schemeClr val="tx1"/>
            </a:solidFill>
          </a:ln>
        </p:spPr>
      </p:sp>
      <p:sp>
        <p:nvSpPr>
          <p:cNvPr id="6" name="TextBox 6"/>
          <p:cNvSpPr txBox="1"/>
          <p:nvPr/>
        </p:nvSpPr>
        <p:spPr bwMode="auto">
          <a:xfrm>
            <a:off x="1219200" y="364282"/>
            <a:ext cx="16383539" cy="42319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algn="l">
              <a:lnSpc>
                <a:spcPts val="3347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Как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1С:УНФ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помогает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бухгалтеру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выполнять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ключевые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роли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.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Контролёр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рисков</a:t>
            </a:r>
            <a:endParaRPr lang="en-US" sz="3200" b="1">
              <a:solidFill>
                <a:srgbClr val="000000"/>
              </a:solidFill>
              <a:latin typeface="Calibri (MS)"/>
              <a:ea typeface="Futura"/>
              <a:cs typeface="Calibri (MS)"/>
            </a:endParaRPr>
          </a:p>
        </p:txBody>
      </p:sp>
      <p:sp>
        <p:nvSpPr>
          <p:cNvPr id="7" name="AutoShape 7"/>
          <p:cNvSpPr/>
          <p:nvPr/>
        </p:nvSpPr>
        <p:spPr bwMode="auto">
          <a:xfrm flipV="1">
            <a:off x="9691240" y="5143500"/>
            <a:ext cx="2698880" cy="3193280"/>
          </a:xfrm>
          <a:prstGeom prst="line">
            <a:avLst/>
          </a:prstGeom>
          <a:ln w="200025" cap="flat">
            <a:solidFill>
              <a:srgbClr val="FF3131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4" name="TextBox 4"/>
          <p:cNvSpPr txBox="1"/>
          <p:nvPr/>
        </p:nvSpPr>
        <p:spPr bwMode="auto">
          <a:xfrm>
            <a:off x="1204233" y="4635691"/>
            <a:ext cx="6872968" cy="833562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algn="l">
              <a:lnSpc>
                <a:spcPts val="6480"/>
              </a:lnSpc>
              <a:defRPr/>
            </a:pPr>
            <a:r>
              <a:rPr lang="ru-RU" sz="5600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Навигатор продаж</a:t>
            </a:r>
            <a:endParaRPr lang="en-US" sz="5600">
              <a:solidFill>
                <a:srgbClr val="000000"/>
              </a:solidFill>
              <a:latin typeface="Calibri"/>
              <a:ea typeface="Futura"/>
              <a:cs typeface="Futura"/>
            </a:endParaRPr>
          </a:p>
        </p:txBody>
      </p:sp>
      <p:sp>
        <p:nvSpPr>
          <p:cNvPr id="5" name="TextBox 5"/>
          <p:cNvSpPr txBox="1"/>
          <p:nvPr/>
        </p:nvSpPr>
        <p:spPr bwMode="auto">
          <a:xfrm>
            <a:off x="990600" y="6132675"/>
            <a:ext cx="8953500" cy="2500685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marL="651053" lvl="1" indent="-325526" algn="l">
              <a:lnSpc>
                <a:spcPts val="3888"/>
              </a:lnSpc>
              <a:buAutoNum type="arabicPeriod"/>
              <a:defRPr/>
            </a:pPr>
            <a:r>
              <a:rPr lang="ru-RU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Финансовый страж продаж</a:t>
            </a:r>
            <a:endParaRPr/>
          </a:p>
          <a:p>
            <a:pPr marL="651053" lvl="1" indent="-325526" algn="l">
              <a:lnSpc>
                <a:spcPts val="3888"/>
              </a:lnSpc>
              <a:buAutoNum type="arabicPeriod"/>
              <a:defRPr/>
            </a:pPr>
            <a:r>
              <a:rPr lang="ru-RU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Координатор с отделом продаж</a:t>
            </a:r>
            <a:endParaRPr/>
          </a:p>
          <a:p>
            <a:pPr marL="651053" lvl="1" indent="-325526" algn="l">
              <a:lnSpc>
                <a:spcPts val="3888"/>
              </a:lnSpc>
              <a:buAutoNum type="arabicPeriod"/>
              <a:defRPr/>
            </a:pPr>
            <a:r>
              <a:rPr lang="ru-RU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Аналитик выручки</a:t>
            </a:r>
            <a:endParaRPr/>
          </a:p>
          <a:p>
            <a:pPr marL="651053" lvl="1" indent="-325526" algn="l">
              <a:lnSpc>
                <a:spcPts val="3888"/>
              </a:lnSpc>
              <a:buAutoNum type="arabicPeriod"/>
              <a:defRPr/>
            </a:pPr>
            <a:r>
              <a:rPr lang="ru-RU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Советник по политике цен и скидок</a:t>
            </a:r>
            <a:endParaRPr/>
          </a:p>
          <a:p>
            <a:pPr marL="651510" lvl="1" indent="-325755" algn="l">
              <a:lnSpc>
                <a:spcPts val="3888"/>
              </a:lnSpc>
              <a:defRPr/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11734799" y="1485900"/>
            <a:ext cx="5181600" cy="5181600"/>
          </a:xfrm>
          <a:prstGeom prst="ellipse">
            <a:avLst/>
          </a:prstGeom>
          <a:solidFill>
            <a:srgbClr val="FFE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200"/>
          </a:p>
        </p:txBody>
      </p:sp>
      <p:sp>
        <p:nvSpPr>
          <p:cNvPr id="8" name="TextBox 4"/>
          <p:cNvSpPr txBox="1"/>
          <p:nvPr/>
        </p:nvSpPr>
        <p:spPr bwMode="auto">
          <a:xfrm>
            <a:off x="1204232" y="1484284"/>
            <a:ext cx="9182100" cy="2500685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algn="l">
              <a:lnSpc>
                <a:spcPts val="6480"/>
              </a:lnSpc>
              <a:defRPr/>
            </a:pP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Как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1С:УНФ 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помогает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бухгалтеру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выполнять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ключевые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роли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.</a:t>
            </a:r>
            <a:endParaRPr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281434" y="-91028"/>
            <a:ext cx="10220976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7" name="TextBox 7"/>
          <p:cNvSpPr txBox="1"/>
          <p:nvPr/>
        </p:nvSpPr>
        <p:spPr bwMode="auto">
          <a:xfrm>
            <a:off x="964406" y="340288"/>
            <a:ext cx="16359188" cy="42319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algn="l">
              <a:lnSpc>
                <a:spcPts val="3347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Как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1С:УНФ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помогает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бухгалтеру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выполнять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ключевые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роли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. </a:t>
            </a:r>
            <a:r>
              <a:rPr lang="ru-RU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Навигатор продаж</a:t>
            </a:r>
            <a:endParaRPr lang="en-US" sz="3200" b="1">
              <a:solidFill>
                <a:srgbClr val="000000"/>
              </a:solidFill>
              <a:latin typeface="Calibri (MS)"/>
              <a:ea typeface="Futura"/>
              <a:cs typeface="Calibri (MS)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345812" y="4076699"/>
            <a:ext cx="5753903" cy="55919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99966" y="1103769"/>
            <a:ext cx="11147402" cy="55919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7" name="TextBox 7"/>
          <p:cNvSpPr txBox="1"/>
          <p:nvPr/>
        </p:nvSpPr>
        <p:spPr bwMode="auto">
          <a:xfrm>
            <a:off x="964406" y="340288"/>
            <a:ext cx="16359188" cy="42319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algn="l">
              <a:lnSpc>
                <a:spcPts val="3347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Как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1С:УНФ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помогает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бухгалтеру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выполнять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ключевые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роли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. </a:t>
            </a:r>
            <a:r>
              <a:rPr lang="ru-RU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Навигатор продаж</a:t>
            </a:r>
            <a:endParaRPr lang="en-US" sz="3200" b="1">
              <a:solidFill>
                <a:srgbClr val="000000"/>
              </a:solidFill>
              <a:latin typeface="Calibri (MS)"/>
              <a:ea typeface="Futura"/>
              <a:cs typeface="Calibri (MS)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08135" y="795338"/>
            <a:ext cx="13725525" cy="5419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770898" y="4457700"/>
            <a:ext cx="10078951" cy="50339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 bwMode="auto">
          <a:xfrm>
            <a:off x="1028700" y="1025422"/>
            <a:ext cx="6111353" cy="8469691"/>
            <a:chOff x="0" y="-2540"/>
            <a:chExt cx="4735830" cy="6563361"/>
          </a:xfrm>
        </p:grpSpPr>
        <p:sp>
          <p:nvSpPr>
            <p:cNvPr id="4" name="Freeform 4"/>
            <p:cNvSpPr/>
            <p:nvPr/>
          </p:nvSpPr>
          <p:spPr bwMode="auto">
            <a:xfrm>
              <a:off x="36830" y="50800"/>
              <a:ext cx="4645660" cy="6473190"/>
            </a:xfrm>
            <a:custGeom>
              <a:avLst/>
              <a:gdLst/>
              <a:ahLst/>
              <a:cxnLst/>
              <a:rect l="l" t="t" r="r" b="b"/>
              <a:pathLst>
                <a:path w="4645660" h="6473190" fill="norm" stroke="1" extrusionOk="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5" name="Freeform 5"/>
            <p:cNvSpPr/>
            <p:nvPr/>
          </p:nvSpPr>
          <p:spPr bwMode="auto">
            <a:xfrm>
              <a:off x="0" y="16511"/>
              <a:ext cx="4716780" cy="6544310"/>
            </a:xfrm>
            <a:custGeom>
              <a:avLst/>
              <a:gdLst/>
              <a:ahLst/>
              <a:cxnLst/>
              <a:rect l="l" t="t" r="r" b="b"/>
              <a:pathLst>
                <a:path w="4716780" h="6544310" fill="norm" stroke="1" extrusionOk="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565656"/>
            </a:solidFill>
          </p:spPr>
        </p:sp>
        <p:sp>
          <p:nvSpPr>
            <p:cNvPr id="6" name="Freeform 6"/>
            <p:cNvSpPr/>
            <p:nvPr/>
          </p:nvSpPr>
          <p:spPr bwMode="auto">
            <a:xfrm>
              <a:off x="256540" y="265430"/>
              <a:ext cx="4207510" cy="6043930"/>
            </a:xfrm>
            <a:custGeom>
              <a:avLst/>
              <a:gdLst/>
              <a:ahLst/>
              <a:cxnLst/>
              <a:rect l="l" t="t" r="r" b="b"/>
              <a:pathLst>
                <a:path w="4207510" h="6043930" fill="norm" stroke="1" extrusionOk="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blipFill>
              <a:blip r:embed="rId4"/>
              <a:srcRect l="7860" t="0" r="21284" b="0"/>
              <a:stretch/>
            </a:blipFill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1951378" y="120589"/>
              <a:ext cx="79963" cy="76322"/>
            </a:xfrm>
            <a:custGeom>
              <a:avLst/>
              <a:gdLst/>
              <a:ahLst/>
              <a:cxnLst/>
              <a:rect l="l" t="t" r="r" b="b"/>
              <a:pathLst>
                <a:path w="79963" h="76322" fill="norm" stroke="1" extrusionOk="0">
                  <a:moveTo>
                    <a:pt x="39982" y="61"/>
                  </a:moveTo>
                  <a:cubicBezTo>
                    <a:pt x="26330" y="0"/>
                    <a:pt x="13688" y="7248"/>
                    <a:pt x="6844" y="19062"/>
                  </a:cubicBezTo>
                  <a:cubicBezTo>
                    <a:pt x="0" y="30875"/>
                    <a:pt x="0" y="45447"/>
                    <a:pt x="6844" y="57260"/>
                  </a:cubicBezTo>
                  <a:cubicBezTo>
                    <a:pt x="13688" y="69074"/>
                    <a:pt x="26330" y="76322"/>
                    <a:pt x="39982" y="76261"/>
                  </a:cubicBezTo>
                  <a:cubicBezTo>
                    <a:pt x="53634" y="76322"/>
                    <a:pt x="66276" y="69074"/>
                    <a:pt x="73120" y="57260"/>
                  </a:cubicBezTo>
                  <a:cubicBezTo>
                    <a:pt x="79964" y="45447"/>
                    <a:pt x="79964" y="30875"/>
                    <a:pt x="73120" y="19062"/>
                  </a:cubicBezTo>
                  <a:cubicBezTo>
                    <a:pt x="66276" y="7248"/>
                    <a:pt x="53634" y="0"/>
                    <a:pt x="39982" y="61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8" name="Freeform 8"/>
            <p:cNvSpPr/>
            <p:nvPr/>
          </p:nvSpPr>
          <p:spPr bwMode="auto">
            <a:xfrm>
              <a:off x="2119473" y="104052"/>
              <a:ext cx="114614" cy="109395"/>
            </a:xfrm>
            <a:custGeom>
              <a:avLst/>
              <a:gdLst/>
              <a:ahLst/>
              <a:cxnLst/>
              <a:rect l="l" t="t" r="r" b="b"/>
              <a:pathLst>
                <a:path w="114614" h="109395" fill="norm" stroke="1" extrusionOk="0">
                  <a:moveTo>
                    <a:pt x="57307" y="88"/>
                  </a:moveTo>
                  <a:cubicBezTo>
                    <a:pt x="37739" y="0"/>
                    <a:pt x="19619" y="10390"/>
                    <a:pt x="9809" y="27322"/>
                  </a:cubicBezTo>
                  <a:cubicBezTo>
                    <a:pt x="0" y="44255"/>
                    <a:pt x="0" y="65141"/>
                    <a:pt x="9809" y="82074"/>
                  </a:cubicBezTo>
                  <a:cubicBezTo>
                    <a:pt x="19619" y="99006"/>
                    <a:pt x="37739" y="109396"/>
                    <a:pt x="57307" y="109308"/>
                  </a:cubicBezTo>
                  <a:cubicBezTo>
                    <a:pt x="76875" y="109396"/>
                    <a:pt x="94995" y="99006"/>
                    <a:pt x="104804" y="82074"/>
                  </a:cubicBezTo>
                  <a:cubicBezTo>
                    <a:pt x="114614" y="65141"/>
                    <a:pt x="114614" y="44255"/>
                    <a:pt x="104804" y="27322"/>
                  </a:cubicBezTo>
                  <a:cubicBezTo>
                    <a:pt x="94995" y="10390"/>
                    <a:pt x="76875" y="0"/>
                    <a:pt x="57307" y="88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9" name="Freeform 9"/>
            <p:cNvSpPr/>
            <p:nvPr/>
          </p:nvSpPr>
          <p:spPr bwMode="auto">
            <a:xfrm>
              <a:off x="2328944" y="128221"/>
              <a:ext cx="63971" cy="61058"/>
            </a:xfrm>
            <a:custGeom>
              <a:avLst/>
              <a:gdLst/>
              <a:ahLst/>
              <a:cxnLst/>
              <a:rect l="l" t="t" r="r" b="b"/>
              <a:pathLst>
                <a:path w="63971" h="61058" fill="norm" stroke="1" extrusionOk="0">
                  <a:moveTo>
                    <a:pt x="31986" y="49"/>
                  </a:moveTo>
                  <a:cubicBezTo>
                    <a:pt x="21064" y="0"/>
                    <a:pt x="10951" y="5799"/>
                    <a:pt x="5476" y="15250"/>
                  </a:cubicBezTo>
                  <a:cubicBezTo>
                    <a:pt x="0" y="24700"/>
                    <a:pt x="0" y="36358"/>
                    <a:pt x="5476" y="45808"/>
                  </a:cubicBezTo>
                  <a:cubicBezTo>
                    <a:pt x="10951" y="55259"/>
                    <a:pt x="21064" y="61058"/>
                    <a:pt x="31986" y="61009"/>
                  </a:cubicBezTo>
                  <a:cubicBezTo>
                    <a:pt x="42908" y="61058"/>
                    <a:pt x="53021" y="55259"/>
                    <a:pt x="58496" y="45808"/>
                  </a:cubicBezTo>
                  <a:cubicBezTo>
                    <a:pt x="63971" y="36358"/>
                    <a:pt x="63971" y="24700"/>
                    <a:pt x="58496" y="15250"/>
                  </a:cubicBezTo>
                  <a:cubicBezTo>
                    <a:pt x="53021" y="5799"/>
                    <a:pt x="42908" y="0"/>
                    <a:pt x="31986" y="49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10" name="Freeform 10"/>
            <p:cNvSpPr/>
            <p:nvPr/>
          </p:nvSpPr>
          <p:spPr bwMode="auto">
            <a:xfrm>
              <a:off x="2346270" y="144758"/>
              <a:ext cx="29320" cy="27984"/>
            </a:xfrm>
            <a:custGeom>
              <a:avLst/>
              <a:gdLst/>
              <a:ahLst/>
              <a:cxnLst/>
              <a:rect l="l" t="t" r="r" b="b"/>
              <a:pathLst>
                <a:path w="29320" h="27985" fill="norm" stroke="1" extrusionOk="0">
                  <a:moveTo>
                    <a:pt x="14660" y="22"/>
                  </a:moveTo>
                  <a:cubicBezTo>
                    <a:pt x="9654" y="0"/>
                    <a:pt x="5019" y="2657"/>
                    <a:pt x="2509" y="6989"/>
                  </a:cubicBezTo>
                  <a:cubicBezTo>
                    <a:pt x="0" y="11320"/>
                    <a:pt x="0" y="16664"/>
                    <a:pt x="2509" y="20995"/>
                  </a:cubicBezTo>
                  <a:cubicBezTo>
                    <a:pt x="5019" y="25327"/>
                    <a:pt x="9654" y="27984"/>
                    <a:pt x="14660" y="27962"/>
                  </a:cubicBezTo>
                  <a:cubicBezTo>
                    <a:pt x="19666" y="27984"/>
                    <a:pt x="24301" y="25327"/>
                    <a:pt x="26811" y="20995"/>
                  </a:cubicBezTo>
                  <a:cubicBezTo>
                    <a:pt x="29320" y="16664"/>
                    <a:pt x="29320" y="11320"/>
                    <a:pt x="26811" y="6989"/>
                  </a:cubicBezTo>
                  <a:cubicBezTo>
                    <a:pt x="24301" y="2657"/>
                    <a:pt x="19666" y="0"/>
                    <a:pt x="14660" y="22"/>
                  </a:cubicBezTo>
                  <a:close/>
                </a:path>
              </a:pathLst>
            </a:custGeom>
            <a:solidFill>
              <a:srgbClr val="E9E8E9"/>
            </a:solidFill>
          </p:spPr>
        </p:sp>
        <p:sp>
          <p:nvSpPr>
            <p:cNvPr id="11" name="Freeform 11"/>
            <p:cNvSpPr/>
            <p:nvPr/>
          </p:nvSpPr>
          <p:spPr bwMode="auto">
            <a:xfrm>
              <a:off x="2344044" y="144768"/>
              <a:ext cx="15993" cy="15264"/>
            </a:xfrm>
            <a:custGeom>
              <a:avLst/>
              <a:gdLst/>
              <a:ahLst/>
              <a:cxnLst/>
              <a:rect l="l" t="t" r="r" b="b"/>
              <a:pathLst>
                <a:path w="15993" h="15264" fill="norm" stroke="1" extrusionOk="0">
                  <a:moveTo>
                    <a:pt x="7996" y="12"/>
                  </a:moveTo>
                  <a:cubicBezTo>
                    <a:pt x="5266" y="0"/>
                    <a:pt x="2737" y="1449"/>
                    <a:pt x="1368" y="3812"/>
                  </a:cubicBezTo>
                  <a:cubicBezTo>
                    <a:pt x="0" y="6175"/>
                    <a:pt x="0" y="9089"/>
                    <a:pt x="1368" y="11452"/>
                  </a:cubicBezTo>
                  <a:cubicBezTo>
                    <a:pt x="2737" y="13815"/>
                    <a:pt x="5266" y="15264"/>
                    <a:pt x="7996" y="15252"/>
                  </a:cubicBezTo>
                  <a:cubicBezTo>
                    <a:pt x="10726" y="15264"/>
                    <a:pt x="13255" y="13815"/>
                    <a:pt x="14623" y="11452"/>
                  </a:cubicBezTo>
                  <a:cubicBezTo>
                    <a:pt x="15992" y="9089"/>
                    <a:pt x="15992" y="6175"/>
                    <a:pt x="14623" y="3812"/>
                  </a:cubicBezTo>
                  <a:cubicBezTo>
                    <a:pt x="13255" y="1449"/>
                    <a:pt x="10726" y="0"/>
                    <a:pt x="7996" y="12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12" name="Freeform 12"/>
            <p:cNvSpPr/>
            <p:nvPr/>
          </p:nvSpPr>
          <p:spPr bwMode="auto">
            <a:xfrm>
              <a:off x="4716780" y="53467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 fill="norm" stroke="1" extrusionOk="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id="13" name="Freeform 13"/>
            <p:cNvSpPr/>
            <p:nvPr/>
          </p:nvSpPr>
          <p:spPr bwMode="auto">
            <a:xfrm>
              <a:off x="4716780" y="86106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 fill="norm" stroke="1" extrusionOk="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id="14" name="Freeform 14"/>
            <p:cNvSpPr/>
            <p:nvPr/>
          </p:nvSpPr>
          <p:spPr bwMode="auto">
            <a:xfrm>
              <a:off x="4064000" y="-2540"/>
              <a:ext cx="320040" cy="19050"/>
            </a:xfrm>
            <a:custGeom>
              <a:avLst/>
              <a:gdLst/>
              <a:ahLst/>
              <a:cxnLst/>
              <a:rect l="l" t="t" r="r" b="b"/>
              <a:pathLst>
                <a:path w="320040" h="19050" fill="norm" stroke="1" extrusionOk="0">
                  <a:moveTo>
                    <a:pt x="0" y="19050"/>
                  </a:moveTo>
                  <a:lnTo>
                    <a:pt x="320040" y="19050"/>
                  </a:lnTo>
                  <a:cubicBezTo>
                    <a:pt x="320040" y="0"/>
                    <a:pt x="304800" y="2540"/>
                    <a:pt x="285750" y="2540"/>
                  </a:cubicBezTo>
                  <a:lnTo>
                    <a:pt x="34290" y="2540"/>
                  </a:lnTo>
                  <a:cubicBezTo>
                    <a:pt x="15240" y="2540"/>
                    <a:pt x="0" y="0"/>
                    <a:pt x="0" y="1905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 bwMode="auto">
          <a:xfrm>
            <a:off x="7138414" y="1577333"/>
            <a:ext cx="10552433" cy="6052748"/>
            <a:chOff x="0" y="0"/>
            <a:chExt cx="7981950" cy="4578350"/>
          </a:xfrm>
        </p:grpSpPr>
        <p:sp>
          <p:nvSpPr>
            <p:cNvPr id="16" name="Freeform 16"/>
            <p:cNvSpPr/>
            <p:nvPr/>
          </p:nvSpPr>
          <p:spPr bwMode="auto"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 fill="norm" stroke="1" extrusionOk="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565656"/>
            </a:solidFill>
          </p:spPr>
        </p:sp>
        <p:sp>
          <p:nvSpPr>
            <p:cNvPr id="17" name="Freeform 17"/>
            <p:cNvSpPr/>
            <p:nvPr/>
          </p:nvSpPr>
          <p:spPr bwMode="auto"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 fill="norm" stroke="1" extrusionOk="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8" name="Freeform 18"/>
            <p:cNvSpPr/>
            <p:nvPr/>
          </p:nvSpPr>
          <p:spPr bwMode="auto"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 fill="norm" stroke="1" extrusionOk="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9" name="Freeform 19"/>
            <p:cNvSpPr/>
            <p:nvPr/>
          </p:nvSpPr>
          <p:spPr bwMode="auto"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 fill="norm" stroke="1" extrusionOk="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0" name="Freeform 20"/>
            <p:cNvSpPr/>
            <p:nvPr/>
          </p:nvSpPr>
          <p:spPr bwMode="auto"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 fill="norm" stroke="1" extrusionOk="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5"/>
              <a:srcRect l="0" t="279" r="0" b="34186"/>
              <a:stretch/>
            </a:blipFill>
          </p:spPr>
        </p:sp>
      </p:grpSp>
      <p:sp>
        <p:nvSpPr>
          <p:cNvPr id="21" name="TextBox 21"/>
          <p:cNvSpPr txBox="1"/>
          <p:nvPr/>
        </p:nvSpPr>
        <p:spPr bwMode="auto">
          <a:xfrm>
            <a:off x="1028700" y="340288"/>
            <a:ext cx="16662148" cy="42319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algn="l">
              <a:lnSpc>
                <a:spcPts val="3347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Как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1С:УНФ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помогает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бухгалтеру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выполнять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ключевые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роли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.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Коммуникатор</a:t>
            </a:r>
            <a:endParaRPr lang="en-US" sz="3200" b="1">
              <a:solidFill>
                <a:srgbClr val="000000"/>
              </a:solidFill>
              <a:latin typeface="Calibri"/>
              <a:ea typeface="Futura"/>
              <a:cs typeface="Futu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grpSp>
        <p:nvGrpSpPr>
          <p:cNvPr id="11" name="Группа 10"/>
          <p:cNvGrpSpPr/>
          <p:nvPr/>
        </p:nvGrpSpPr>
        <p:grpSpPr bwMode="auto">
          <a:xfrm>
            <a:off x="8937171" y="3314700"/>
            <a:ext cx="8305800" cy="3374557"/>
            <a:chOff x="1219200" y="3314700"/>
            <a:chExt cx="8305800" cy="3374557"/>
          </a:xfrm>
        </p:grpSpPr>
        <p:sp>
          <p:nvSpPr>
            <p:cNvPr id="7" name="TextBox 4"/>
            <p:cNvSpPr txBox="1"/>
            <p:nvPr/>
          </p:nvSpPr>
          <p:spPr bwMode="auto">
            <a:xfrm>
              <a:off x="1219200" y="3314700"/>
              <a:ext cx="3657600" cy="896015"/>
            </a:xfrm>
            <a:prstGeom prst="rect">
              <a:avLst/>
            </a:prstGeom>
            <a:grpFill/>
          </p:spPr>
          <p:txBody>
            <a:bodyPr wrap="square" lIns="36000" tIns="36000" rIns="36000" bIns="36000" rtlCol="0" anchor="t">
              <a:spAutoFit/>
            </a:bodyPr>
            <a:lstStyle/>
            <a:p>
              <a:pPr>
                <a:lnSpc>
                  <a:spcPts val="6480"/>
                </a:lnSpc>
                <a:defRPr/>
              </a:pPr>
              <a:r>
                <a:rPr lang="en-US" sz="8000" b="1">
                  <a:latin typeface="Calibri"/>
                  <a:ea typeface="Futura Bold"/>
                  <a:cs typeface="Futura Bold"/>
                </a:rPr>
                <a:t>1С:УНФ</a:t>
              </a:r>
              <a:endParaRPr/>
            </a:p>
          </p:txBody>
        </p:sp>
        <p:sp>
          <p:nvSpPr>
            <p:cNvPr id="8" name="TextBox 6"/>
            <p:cNvSpPr txBox="1"/>
            <p:nvPr/>
          </p:nvSpPr>
          <p:spPr bwMode="auto">
            <a:xfrm>
              <a:off x="1219200" y="4227044"/>
              <a:ext cx="8305800" cy="2462213"/>
            </a:xfrm>
            <a:prstGeom prst="rect">
              <a:avLst/>
            </a:prstGeom>
            <a:grpFill/>
          </p:spPr>
          <p:txBody>
            <a:bodyPr wrap="square" lIns="36000" tIns="36000" rIns="36000" bIns="36000" rtlCol="0" anchor="t">
              <a:spAutoFit/>
            </a:bodyPr>
            <a:lstStyle/>
            <a:p>
              <a:pPr>
                <a:defRPr/>
              </a:pPr>
              <a:r>
                <a:rPr lang="ru-RU" sz="3200" b="1">
                  <a:latin typeface="Calibri"/>
                  <a:ea typeface="Futura Bold"/>
                  <a:cs typeface="Futura Bold"/>
                </a:rPr>
                <a:t>П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ревращает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 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бухгалтерию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 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из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 «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центра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 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ввода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 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данных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» в </a:t>
              </a:r>
              <a:r>
                <a:rPr lang="en-US" sz="3200" b="1">
                  <a:solidFill>
                    <a:srgbClr val="FF0000"/>
                  </a:solidFill>
                  <a:latin typeface="Calibri"/>
                  <a:ea typeface="Futura Bold"/>
                  <a:cs typeface="Futura Bold"/>
                </a:rPr>
                <a:t>аналитический</a:t>
              </a:r>
              <a:r>
                <a:rPr lang="en-US" sz="3200" b="1">
                  <a:solidFill>
                    <a:srgbClr val="FF0000"/>
                  </a:solidFill>
                  <a:latin typeface="Calibri"/>
                  <a:ea typeface="Futura Bold"/>
                  <a:cs typeface="Futura Bold"/>
                </a:rPr>
                <a:t> </a:t>
              </a:r>
              <a:r>
                <a:rPr lang="en-US" sz="3200" b="1">
                  <a:solidFill>
                    <a:srgbClr val="FF0000"/>
                  </a:solidFill>
                  <a:latin typeface="Calibri"/>
                  <a:ea typeface="Futura Bold"/>
                  <a:cs typeface="Futura Bold"/>
                </a:rPr>
                <a:t>центр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, 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который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 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помогает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 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собственникам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 и 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руководителям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 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быстро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 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принимать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 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решения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 и 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снижать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 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операционные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 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риски</a:t>
              </a:r>
              <a:r>
                <a:rPr lang="en-US" sz="3200" b="1">
                  <a:latin typeface="Calibri"/>
                  <a:ea typeface="Futura Bold"/>
                  <a:cs typeface="Futura Bold"/>
                </a:rPr>
                <a:t>.</a:t>
              </a:r>
              <a:endParaRPr/>
            </a:p>
          </p:txBody>
        </p:sp>
      </p:grpSp>
      <p:grpSp>
        <p:nvGrpSpPr>
          <p:cNvPr id="10" name="Группа 9"/>
          <p:cNvGrpSpPr/>
          <p:nvPr/>
        </p:nvGrpSpPr>
        <p:grpSpPr bwMode="auto">
          <a:xfrm>
            <a:off x="990600" y="1866900"/>
            <a:ext cx="7581899" cy="7581899"/>
            <a:chOff x="10020299" y="1257300"/>
            <a:chExt cx="8267700" cy="82677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0020299" y="1257300"/>
              <a:ext cx="8267700" cy="826770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/>
          </p:blipFill>
          <p:spPr bwMode="auto">
            <a:xfrm>
              <a:off x="11887200" y="3086100"/>
              <a:ext cx="1524000" cy="76908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</p:spPr>
      </p:sp>
      <p:sp>
        <p:nvSpPr>
          <p:cNvPr id="3" name="TextBox 3"/>
          <p:cNvSpPr txBox="1"/>
          <p:nvPr/>
        </p:nvSpPr>
        <p:spPr bwMode="auto">
          <a:xfrm>
            <a:off x="762000" y="5439137"/>
            <a:ext cx="8095114" cy="1063428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algn="l">
              <a:lnSpc>
                <a:spcPts val="6480"/>
              </a:lnSpc>
              <a:defRPr/>
            </a:pPr>
            <a:r>
              <a:rPr lang="en-US" sz="6000" b="1">
                <a:solidFill>
                  <a:srgbClr val="000000"/>
                </a:solidFill>
                <a:latin typeface="Futura Medium"/>
                <a:ea typeface="Futura Medium"/>
                <a:cs typeface="Futura Medium"/>
              </a:rPr>
              <a:t>Спасибо за внимание!</a:t>
            </a:r>
            <a:endParaRPr/>
          </a:p>
        </p:txBody>
      </p:sp>
      <p:sp>
        <p:nvSpPr>
          <p:cNvPr id="4" name="TextBox 4"/>
          <p:cNvSpPr txBox="1"/>
          <p:nvPr/>
        </p:nvSpPr>
        <p:spPr bwMode="auto">
          <a:xfrm>
            <a:off x="762000" y="6948812"/>
            <a:ext cx="8290560" cy="74837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algn="l">
              <a:lnSpc>
                <a:spcPts val="3888"/>
              </a:lnSpc>
              <a:defRPr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</a:rPr>
              <a:t>Имя, компания, контакты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4" name="TextBox 4"/>
          <p:cNvSpPr txBox="1"/>
          <p:nvPr/>
        </p:nvSpPr>
        <p:spPr bwMode="auto">
          <a:xfrm>
            <a:off x="1178655" y="871750"/>
            <a:ext cx="8568319" cy="1667123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algn="l">
              <a:lnSpc>
                <a:spcPts val="6480"/>
              </a:lnSpc>
              <a:defRPr/>
            </a:pP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Роль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бухгалтера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в 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современной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компании</a:t>
            </a:r>
            <a:endParaRPr lang="en-US" sz="6000" b="1">
              <a:solidFill>
                <a:srgbClr val="000000"/>
              </a:solidFill>
              <a:latin typeface="Calibri"/>
              <a:ea typeface="Futura"/>
              <a:cs typeface="Futura"/>
            </a:endParaRPr>
          </a:p>
        </p:txBody>
      </p:sp>
      <p:sp>
        <p:nvSpPr>
          <p:cNvPr id="5" name="TextBox 5"/>
          <p:cNvSpPr txBox="1"/>
          <p:nvPr/>
        </p:nvSpPr>
        <p:spPr bwMode="auto">
          <a:xfrm>
            <a:off x="661785" y="3146872"/>
            <a:ext cx="9564838" cy="2093907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marL="1209029" lvl="1" indent="-604515" algn="l">
              <a:lnSpc>
                <a:spcPts val="5443"/>
              </a:lnSpc>
              <a:buFont typeface="Arial"/>
              <a:buChar char="•"/>
              <a:defRPr/>
            </a:pPr>
            <a:r>
              <a:rPr lang="en-US" sz="5600">
                <a:solidFill>
                  <a:srgbClr val="000000"/>
                </a:solidFill>
                <a:latin typeface="Calibri"/>
                <a:ea typeface="Calibri (MS)"/>
                <a:cs typeface="Calibri (MS)"/>
              </a:rPr>
              <a:t>Финансовый</a:t>
            </a:r>
            <a:r>
              <a:rPr lang="en-US" sz="5600">
                <a:solidFill>
                  <a:srgbClr val="000000"/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5600">
                <a:solidFill>
                  <a:srgbClr val="000000"/>
                </a:solidFill>
                <a:latin typeface="Calibri"/>
                <a:ea typeface="Calibri (MS)"/>
                <a:cs typeface="Calibri (MS)"/>
              </a:rPr>
              <a:t>стратег</a:t>
            </a:r>
            <a:endParaRPr lang="en-US" sz="5600">
              <a:solidFill>
                <a:srgbClr val="000000"/>
              </a:solidFill>
              <a:latin typeface="Calibri"/>
              <a:ea typeface="Calibri (MS)"/>
              <a:cs typeface="Calibri (MS)"/>
            </a:endParaRPr>
          </a:p>
          <a:p>
            <a:pPr marL="1209029" lvl="1" indent="-604515" algn="l">
              <a:lnSpc>
                <a:spcPts val="5443"/>
              </a:lnSpc>
              <a:buFont typeface="Arial"/>
              <a:buChar char="•"/>
              <a:defRPr/>
            </a:pPr>
            <a:r>
              <a:rPr lang="en-US" sz="5600">
                <a:solidFill>
                  <a:srgbClr val="000000"/>
                </a:solidFill>
                <a:latin typeface="Calibri"/>
                <a:ea typeface="Calibri (MS)"/>
                <a:cs typeface="Calibri (MS)"/>
              </a:rPr>
              <a:t>Контролёр</a:t>
            </a:r>
            <a:r>
              <a:rPr lang="en-US" sz="5600">
                <a:solidFill>
                  <a:srgbClr val="000000"/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5600">
                <a:solidFill>
                  <a:srgbClr val="000000"/>
                </a:solidFill>
                <a:latin typeface="Calibri"/>
                <a:ea typeface="Calibri (MS)"/>
                <a:cs typeface="Calibri (MS)"/>
              </a:rPr>
              <a:t>рисков</a:t>
            </a:r>
            <a:endParaRPr lang="en-US" sz="5600">
              <a:solidFill>
                <a:srgbClr val="000000"/>
              </a:solidFill>
              <a:latin typeface="Calibri"/>
              <a:ea typeface="Calibri (MS)"/>
              <a:cs typeface="Calibri (MS)"/>
            </a:endParaRPr>
          </a:p>
          <a:p>
            <a:pPr marL="1209029" lvl="1" indent="-604515" algn="l">
              <a:lnSpc>
                <a:spcPts val="5443"/>
              </a:lnSpc>
              <a:buFont typeface="Arial"/>
              <a:buChar char="•"/>
              <a:defRPr/>
            </a:pPr>
            <a:r>
              <a:rPr lang="ru-RU" sz="5600">
                <a:solidFill>
                  <a:srgbClr val="000000"/>
                </a:solidFill>
                <a:latin typeface="Calibri"/>
                <a:ea typeface="Calibri (MS)"/>
                <a:cs typeface="Calibri (MS)"/>
              </a:rPr>
              <a:t>Навигатор продаж  </a:t>
            </a:r>
            <a:endParaRPr lang="en-US" sz="5600">
              <a:solidFill>
                <a:srgbClr val="000000"/>
              </a:solidFill>
              <a:latin typeface="Calibri"/>
              <a:ea typeface="Calibri (MS)"/>
              <a:cs typeface="Calibri (MS)"/>
            </a:endParaRPr>
          </a:p>
        </p:txBody>
      </p:sp>
      <p:sp>
        <p:nvSpPr>
          <p:cNvPr id="6" name="TextBox 6"/>
          <p:cNvSpPr txBox="1"/>
          <p:nvPr/>
        </p:nvSpPr>
        <p:spPr bwMode="auto">
          <a:xfrm>
            <a:off x="1295401" y="6541276"/>
            <a:ext cx="8229600" cy="1983876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>
              <a:lnSpc>
                <a:spcPts val="3888"/>
              </a:lnSpc>
              <a:spcBef>
                <a:spcPts val="0"/>
              </a:spcBef>
              <a:defRPr/>
            </a:pPr>
            <a:r>
              <a:rPr lang="en-US" sz="2800" b="1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Современный</a:t>
            </a:r>
            <a:r>
              <a:rPr lang="en-US" sz="2800" b="1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 </a:t>
            </a:r>
            <a:r>
              <a:rPr lang="en-US" sz="2800" b="1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бухгалтер</a:t>
            </a:r>
            <a:r>
              <a:rPr lang="en-US" sz="2800" b="1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—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это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не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только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 «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хранитель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первички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», а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бизнес-партнёр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,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который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помогает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компании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расти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,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контролировать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финансы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 и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адаптироваться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 к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новым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правилам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рынка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 Bold"/>
                <a:cs typeface="Calibri (MS) Bold"/>
              </a:rPr>
              <a:t>.</a:t>
            </a:r>
            <a:endParaRPr/>
          </a:p>
        </p:txBody>
      </p:sp>
      <p:sp>
        <p:nvSpPr>
          <p:cNvPr id="10" name="Овал 9"/>
          <p:cNvSpPr/>
          <p:nvPr/>
        </p:nvSpPr>
        <p:spPr bwMode="auto">
          <a:xfrm>
            <a:off x="10337782" y="800100"/>
            <a:ext cx="7112018" cy="7112018"/>
          </a:xfrm>
          <a:prstGeom prst="ellipse">
            <a:avLst/>
          </a:prstGeom>
          <a:solidFill>
            <a:srgbClr val="FFE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763001" y="114300"/>
            <a:ext cx="10287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4" name="TextBox 4"/>
          <p:cNvSpPr txBox="1"/>
          <p:nvPr/>
        </p:nvSpPr>
        <p:spPr bwMode="auto">
          <a:xfrm>
            <a:off x="1218293" y="1328268"/>
            <a:ext cx="10287907" cy="2500685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algn="l">
              <a:lnSpc>
                <a:spcPts val="6480"/>
              </a:lnSpc>
              <a:defRPr/>
            </a:pP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Как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1С:УНФ 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помогает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бухгалтеру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выполнять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ключевые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роли</a:t>
            </a:r>
            <a:endParaRPr lang="en-US" sz="6000" b="1">
              <a:solidFill>
                <a:srgbClr val="000000"/>
              </a:solidFill>
              <a:latin typeface="Calibri"/>
              <a:ea typeface="Futura"/>
              <a:cs typeface="Futura"/>
            </a:endParaRPr>
          </a:p>
        </p:txBody>
      </p:sp>
      <p:sp>
        <p:nvSpPr>
          <p:cNvPr id="5" name="TextBox 5"/>
          <p:cNvSpPr txBox="1"/>
          <p:nvPr/>
        </p:nvSpPr>
        <p:spPr bwMode="auto">
          <a:xfrm>
            <a:off x="1028700" y="5415857"/>
            <a:ext cx="8267700" cy="3470694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marL="651510" lvl="1" indent="-325755" algn="l">
              <a:lnSpc>
                <a:spcPts val="3888"/>
              </a:lnSpc>
              <a:buAutoNum type="arabicPeriod"/>
              <a:defRPr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Мгновенные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управленческие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отчёты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: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движение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денег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,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прибыль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/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убыток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,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анализ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затрат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по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статьям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.</a:t>
            </a:r>
            <a:endParaRPr/>
          </a:p>
          <a:p>
            <a:pPr marL="651053" lvl="1" indent="-325526" algn="l">
              <a:lnSpc>
                <a:spcPts val="3888"/>
              </a:lnSpc>
              <a:buAutoNum type="arabicPeriod"/>
              <a:defRPr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План-фактный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анализ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бюджета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,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контроль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ДДС в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реальном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времени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.</a:t>
            </a:r>
            <a:endParaRPr lang="ru-RU" sz="2800">
              <a:solidFill>
                <a:schemeClr val="bg1">
                  <a:lumMod val="50000"/>
                </a:schemeClr>
              </a:solidFill>
              <a:latin typeface="Calibri"/>
              <a:ea typeface="Calibri (MS)"/>
              <a:cs typeface="Calibri (MS)"/>
            </a:endParaRPr>
          </a:p>
          <a:p>
            <a:pPr marL="651053" lvl="1" indent="-325526" algn="l">
              <a:lnSpc>
                <a:spcPts val="3888"/>
              </a:lnSpc>
              <a:buAutoNum type="arabicPeriod"/>
              <a:defRPr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Контроль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кассовых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разрывов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и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планирование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расхода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"/>
                <a:ea typeface="Calibri (MS)"/>
                <a:cs typeface="Calibri (MS)"/>
              </a:rPr>
              <a:t> ДС</a:t>
            </a:r>
            <a:endParaRPr/>
          </a:p>
          <a:p>
            <a:pPr marL="651510" lvl="1" indent="-325755" algn="l">
              <a:lnSpc>
                <a:spcPts val="3888"/>
              </a:lnSpc>
              <a:defRPr/>
            </a:pPr>
            <a:endParaRPr lang="en-US" sz="2800">
              <a:solidFill>
                <a:schemeClr val="bg1">
                  <a:lumMod val="50000"/>
                </a:schemeClr>
              </a:solidFill>
              <a:latin typeface="Calibri"/>
              <a:ea typeface="Calibri (MS)"/>
              <a:cs typeface="Calibri (MS)"/>
            </a:endParaRPr>
          </a:p>
        </p:txBody>
      </p:sp>
      <p:sp>
        <p:nvSpPr>
          <p:cNvPr id="6" name="TextBox 4"/>
          <p:cNvSpPr txBox="1"/>
          <p:nvPr/>
        </p:nvSpPr>
        <p:spPr bwMode="auto">
          <a:xfrm>
            <a:off x="1218293" y="4042231"/>
            <a:ext cx="6707414" cy="833562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algn="l">
              <a:lnSpc>
                <a:spcPts val="6480"/>
              </a:lnSpc>
              <a:defRPr/>
            </a:pPr>
            <a:r>
              <a:rPr lang="en-US" sz="5600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Финансовый</a:t>
            </a:r>
            <a:r>
              <a:rPr lang="en-US" sz="5600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5600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стратег</a:t>
            </a:r>
            <a:endParaRPr lang="en-US" sz="5600">
              <a:solidFill>
                <a:srgbClr val="000000"/>
              </a:solidFill>
              <a:latin typeface="Calibri"/>
              <a:ea typeface="Futura"/>
              <a:cs typeface="Futura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10358515" y="719215"/>
            <a:ext cx="8767685" cy="8767685"/>
          </a:xfrm>
          <a:prstGeom prst="ellipse">
            <a:avLst/>
          </a:prstGeom>
          <a:solidFill>
            <a:srgbClr val="FFF1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780539" y="475746"/>
            <a:ext cx="14003261" cy="9335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3" name="Freeform 3"/>
          <p:cNvSpPr/>
          <p:nvPr/>
        </p:nvSpPr>
        <p:spPr bwMode="auto">
          <a:xfrm>
            <a:off x="1219200" y="1387950"/>
            <a:ext cx="6172200" cy="7032149"/>
          </a:xfrm>
          <a:custGeom>
            <a:avLst/>
            <a:gdLst/>
            <a:ahLst/>
            <a:cxnLst/>
            <a:rect l="l" t="t" r="r" b="b"/>
            <a:pathLst>
              <a:path w="7719572" h="7671325" fill="norm" stroke="1" extrusionOk="0">
                <a:moveTo>
                  <a:pt x="0" y="0"/>
                </a:moveTo>
                <a:lnTo>
                  <a:pt x="7719572" y="0"/>
                </a:lnTo>
                <a:lnTo>
                  <a:pt x="7719572" y="7671325"/>
                </a:lnTo>
                <a:lnTo>
                  <a:pt x="0" y="76713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  <a:ln>
            <a:solidFill>
              <a:schemeClr val="tx1"/>
            </a:solidFill>
          </a:ln>
        </p:spPr>
      </p:sp>
      <p:sp>
        <p:nvSpPr>
          <p:cNvPr id="4" name="Freeform 4"/>
          <p:cNvSpPr/>
          <p:nvPr/>
        </p:nvSpPr>
        <p:spPr bwMode="auto">
          <a:xfrm>
            <a:off x="7438898" y="2171653"/>
            <a:ext cx="9608336" cy="5464742"/>
          </a:xfrm>
          <a:custGeom>
            <a:avLst/>
            <a:gdLst/>
            <a:ahLst/>
            <a:cxnLst/>
            <a:rect l="l" t="t" r="r" b="b"/>
            <a:pathLst>
              <a:path w="8884552" h="5053089" fill="norm" stroke="1" extrusionOk="0">
                <a:moveTo>
                  <a:pt x="0" y="0"/>
                </a:moveTo>
                <a:lnTo>
                  <a:pt x="8884552" y="0"/>
                </a:lnTo>
                <a:lnTo>
                  <a:pt x="8884552" y="5053089"/>
                </a:lnTo>
                <a:lnTo>
                  <a:pt x="0" y="5053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  <a:ln>
            <a:solidFill>
              <a:schemeClr val="tx1"/>
            </a:solidFill>
          </a:ln>
        </p:spPr>
      </p:sp>
      <p:sp>
        <p:nvSpPr>
          <p:cNvPr id="6" name="AutoShape 6"/>
          <p:cNvSpPr/>
          <p:nvPr/>
        </p:nvSpPr>
        <p:spPr bwMode="auto">
          <a:xfrm>
            <a:off x="6954552" y="2400713"/>
            <a:ext cx="4551648" cy="1066387"/>
          </a:xfrm>
          <a:prstGeom prst="line">
            <a:avLst/>
          </a:prstGeom>
          <a:ln w="161925" cap="flat">
            <a:solidFill>
              <a:srgbClr val="FF313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8" name="TextBox 5"/>
          <p:cNvSpPr txBox="1"/>
          <p:nvPr/>
        </p:nvSpPr>
        <p:spPr bwMode="auto">
          <a:xfrm>
            <a:off x="1028700" y="383151"/>
            <a:ext cx="16999852" cy="42319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>
              <a:lnSpc>
                <a:spcPts val="3348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Как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1С:УНФ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помогает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бухгалтеру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выполнять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ключевые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роли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.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Финансовый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стратег</a:t>
            </a:r>
            <a:endParaRPr lang="en-US" sz="3100" b="1">
              <a:solidFill>
                <a:srgbClr val="000000"/>
              </a:solidFill>
              <a:latin typeface="Futura"/>
              <a:ea typeface="Futura"/>
              <a:cs typeface="Futu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3" name="Freeform 3"/>
          <p:cNvSpPr/>
          <p:nvPr/>
        </p:nvSpPr>
        <p:spPr bwMode="auto">
          <a:xfrm>
            <a:off x="857249" y="1228038"/>
            <a:ext cx="13662482" cy="7736380"/>
          </a:xfrm>
          <a:custGeom>
            <a:avLst/>
            <a:gdLst/>
            <a:ahLst/>
            <a:cxnLst/>
            <a:rect l="l" t="t" r="r" b="b"/>
            <a:pathLst>
              <a:path w="13662482" h="7736380" fill="norm" stroke="1" extrusionOk="0">
                <a:moveTo>
                  <a:pt x="0" y="0"/>
                </a:moveTo>
                <a:lnTo>
                  <a:pt x="13662482" y="0"/>
                </a:lnTo>
                <a:lnTo>
                  <a:pt x="13662482" y="7736380"/>
                </a:lnTo>
                <a:lnTo>
                  <a:pt x="0" y="7736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  <a:ln>
            <a:solidFill>
              <a:schemeClr val="tx1"/>
            </a:solidFill>
          </a:ln>
        </p:spPr>
      </p:sp>
      <p:sp>
        <p:nvSpPr>
          <p:cNvPr id="4" name="Freeform 4"/>
          <p:cNvSpPr/>
          <p:nvPr/>
        </p:nvSpPr>
        <p:spPr bwMode="auto">
          <a:xfrm>
            <a:off x="9231518" y="4048122"/>
            <a:ext cx="9056482" cy="5773507"/>
          </a:xfrm>
          <a:custGeom>
            <a:avLst/>
            <a:gdLst/>
            <a:ahLst/>
            <a:cxnLst/>
            <a:rect l="l" t="t" r="r" b="b"/>
            <a:pathLst>
              <a:path w="9056482" h="5773507" fill="norm" stroke="1" extrusionOk="0">
                <a:moveTo>
                  <a:pt x="0" y="0"/>
                </a:moveTo>
                <a:lnTo>
                  <a:pt x="9056482" y="0"/>
                </a:lnTo>
                <a:lnTo>
                  <a:pt x="9056482" y="5773507"/>
                </a:lnTo>
                <a:lnTo>
                  <a:pt x="0" y="57735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  <a:ln>
            <a:solidFill>
              <a:schemeClr val="tx1"/>
            </a:solidFill>
          </a:ln>
        </p:spPr>
      </p:sp>
      <p:sp>
        <p:nvSpPr>
          <p:cNvPr id="5" name="TextBox 5"/>
          <p:cNvSpPr txBox="1"/>
          <p:nvPr/>
        </p:nvSpPr>
        <p:spPr bwMode="auto">
          <a:xfrm>
            <a:off x="1028700" y="383151"/>
            <a:ext cx="16999852" cy="42319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algn="l">
              <a:lnSpc>
                <a:spcPts val="3348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Как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1С:УНФ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помогает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бухгалтеру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выполнять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ключевые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роли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.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Финансовый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стратег</a:t>
            </a:r>
            <a:endParaRPr lang="en-US" sz="3200" b="1">
              <a:solidFill>
                <a:srgbClr val="000000"/>
              </a:solidFill>
              <a:latin typeface="Calibri"/>
              <a:ea typeface="Futura"/>
              <a:cs typeface="Futu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3" name="Freeform 3"/>
          <p:cNvSpPr/>
          <p:nvPr/>
        </p:nvSpPr>
        <p:spPr bwMode="auto">
          <a:xfrm>
            <a:off x="707229" y="1118992"/>
            <a:ext cx="9960557" cy="5640166"/>
          </a:xfrm>
          <a:custGeom>
            <a:avLst/>
            <a:gdLst/>
            <a:ahLst/>
            <a:cxnLst/>
            <a:rect l="l" t="t" r="r" b="b"/>
            <a:pathLst>
              <a:path w="9960557" h="5640166" fill="norm" stroke="1" extrusionOk="0">
                <a:moveTo>
                  <a:pt x="0" y="0"/>
                </a:moveTo>
                <a:lnTo>
                  <a:pt x="9960557" y="0"/>
                </a:lnTo>
                <a:lnTo>
                  <a:pt x="9960557" y="5640166"/>
                </a:lnTo>
                <a:lnTo>
                  <a:pt x="0" y="5640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  <a:ln>
            <a:solidFill>
              <a:schemeClr val="tx1"/>
            </a:solidFill>
          </a:ln>
        </p:spPr>
      </p:sp>
      <p:sp>
        <p:nvSpPr>
          <p:cNvPr id="4" name="Freeform 4"/>
          <p:cNvSpPr/>
          <p:nvPr/>
        </p:nvSpPr>
        <p:spPr bwMode="auto">
          <a:xfrm>
            <a:off x="6727293" y="3849084"/>
            <a:ext cx="11301259" cy="5820148"/>
          </a:xfrm>
          <a:custGeom>
            <a:avLst/>
            <a:gdLst/>
            <a:ahLst/>
            <a:cxnLst/>
            <a:rect l="l" t="t" r="r" b="b"/>
            <a:pathLst>
              <a:path w="11301259" h="5820148" fill="norm" stroke="1" extrusionOk="0">
                <a:moveTo>
                  <a:pt x="0" y="0"/>
                </a:moveTo>
                <a:lnTo>
                  <a:pt x="11301259" y="0"/>
                </a:lnTo>
                <a:lnTo>
                  <a:pt x="11301259" y="5820149"/>
                </a:lnTo>
                <a:lnTo>
                  <a:pt x="0" y="58201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  <a:ln>
            <a:solidFill>
              <a:schemeClr val="tx1"/>
            </a:solidFill>
          </a:ln>
        </p:spPr>
      </p:sp>
      <p:sp>
        <p:nvSpPr>
          <p:cNvPr id="5" name="TextBox 5"/>
          <p:cNvSpPr txBox="1"/>
          <p:nvPr/>
        </p:nvSpPr>
        <p:spPr bwMode="auto">
          <a:xfrm>
            <a:off x="1028700" y="383151"/>
            <a:ext cx="16999852" cy="42319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algn="l">
              <a:lnSpc>
                <a:spcPts val="3348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Как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1С:УНФ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помогает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бухгалтеру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выполнять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ключевые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роли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.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Финансовый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стратег</a:t>
            </a:r>
            <a:endParaRPr lang="en-US" sz="3200" b="1">
              <a:solidFill>
                <a:srgbClr val="000000"/>
              </a:solidFill>
              <a:latin typeface="Calibri (MS)"/>
              <a:ea typeface="Futura"/>
              <a:cs typeface="Calibri (MS)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4" name="TextBox 4"/>
          <p:cNvSpPr txBox="1"/>
          <p:nvPr/>
        </p:nvSpPr>
        <p:spPr bwMode="auto">
          <a:xfrm>
            <a:off x="1257299" y="1485900"/>
            <a:ext cx="9182100" cy="2500685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algn="l">
              <a:lnSpc>
                <a:spcPts val="6480"/>
              </a:lnSpc>
              <a:defRPr/>
            </a:pP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Как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1С:УНФ 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помогает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бухгалтеру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выполнять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ключевые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роли</a:t>
            </a:r>
            <a:r>
              <a:rPr lang="en-US" sz="6000" b="1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.</a:t>
            </a:r>
            <a:endParaRPr/>
          </a:p>
        </p:txBody>
      </p:sp>
      <p:sp>
        <p:nvSpPr>
          <p:cNvPr id="5" name="TextBox 5"/>
          <p:cNvSpPr txBox="1"/>
          <p:nvPr/>
        </p:nvSpPr>
        <p:spPr bwMode="auto">
          <a:xfrm>
            <a:off x="914400" y="5996851"/>
            <a:ext cx="8406522" cy="2470420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marL="651053" lvl="1" indent="-325526" algn="l">
              <a:lnSpc>
                <a:spcPts val="3888"/>
              </a:lnSpc>
              <a:buAutoNum type="arabicPeriod"/>
              <a:defRPr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Распределение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затрат</a:t>
            </a:r>
            <a:endParaRPr lang="en-US" sz="2800">
              <a:solidFill>
                <a:schemeClr val="bg1">
                  <a:lumMod val="50000"/>
                </a:schemeClr>
              </a:solidFill>
              <a:latin typeface="Calibri (MS)"/>
              <a:ea typeface="Calibri (MS)"/>
              <a:cs typeface="Calibri (MS)"/>
            </a:endParaRPr>
          </a:p>
          <a:p>
            <a:pPr marL="651053" lvl="1" indent="-325526" algn="l">
              <a:lnSpc>
                <a:spcPts val="3888"/>
              </a:lnSpc>
              <a:buAutoNum type="arabicPeriod"/>
              <a:defRPr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Анализ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производственной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себестоимости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до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единицы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номенклатуры</a:t>
            </a:r>
            <a:endParaRPr lang="en-US" sz="2800">
              <a:solidFill>
                <a:schemeClr val="bg1">
                  <a:lumMod val="50000"/>
                </a:schemeClr>
              </a:solidFill>
              <a:latin typeface="Calibri (MS)"/>
              <a:ea typeface="Calibri (MS)"/>
              <a:cs typeface="Calibri (MS)"/>
            </a:endParaRPr>
          </a:p>
          <a:p>
            <a:pPr marL="651053" lvl="1" indent="-325526" algn="l">
              <a:lnSpc>
                <a:spcPts val="3888"/>
              </a:lnSpc>
              <a:buAutoNum type="arabicPeriod"/>
              <a:defRPr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Работа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с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нерентабельными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товарами</a:t>
            </a:r>
            <a:endParaRPr lang="en-US" sz="2800">
              <a:solidFill>
                <a:schemeClr val="bg1">
                  <a:lumMod val="50000"/>
                </a:schemeClr>
              </a:solidFill>
              <a:latin typeface="Calibri (MS)"/>
              <a:ea typeface="Calibri (MS)"/>
              <a:cs typeface="Calibri (MS)"/>
            </a:endParaRPr>
          </a:p>
          <a:p>
            <a:pPr marL="651053" lvl="1" indent="-325526" algn="l">
              <a:lnSpc>
                <a:spcPts val="3888"/>
              </a:lnSpc>
              <a:buAutoNum type="arabicPeriod"/>
              <a:defRPr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Журналы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аудита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: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кто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и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когда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изменял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данные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Calibri (MS)"/>
                <a:ea typeface="Calibri (MS)"/>
                <a:cs typeface="Calibri (MS)"/>
              </a:rPr>
              <a:t>.</a:t>
            </a:r>
            <a:endParaRPr/>
          </a:p>
        </p:txBody>
      </p:sp>
      <p:sp>
        <p:nvSpPr>
          <p:cNvPr id="9" name="Овал 8"/>
          <p:cNvSpPr/>
          <p:nvPr/>
        </p:nvSpPr>
        <p:spPr bwMode="auto">
          <a:xfrm>
            <a:off x="11989399" y="3695700"/>
            <a:ext cx="6298601" cy="6298601"/>
          </a:xfrm>
          <a:prstGeom prst="ellipse">
            <a:avLst/>
          </a:prstGeom>
          <a:solidFill>
            <a:srgbClr val="FFF1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776325" y="1638300"/>
            <a:ext cx="11540375" cy="7692959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 bwMode="auto">
          <a:xfrm>
            <a:off x="1223125" y="4487445"/>
            <a:ext cx="6438899" cy="833562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algn="l">
              <a:lnSpc>
                <a:spcPts val="6480"/>
              </a:lnSpc>
              <a:defRPr/>
            </a:pPr>
            <a:r>
              <a:rPr lang="en-US" sz="5600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Контролёр</a:t>
            </a:r>
            <a:r>
              <a:rPr lang="en-US" sz="5600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 </a:t>
            </a:r>
            <a:r>
              <a:rPr lang="en-US" sz="5600">
                <a:solidFill>
                  <a:srgbClr val="000000"/>
                </a:solidFill>
                <a:latin typeface="Calibri"/>
                <a:ea typeface="Futura"/>
                <a:cs typeface="Futura"/>
              </a:rPr>
              <a:t>рисков</a:t>
            </a:r>
            <a:endParaRPr lang="en-US" sz="5600">
              <a:solidFill>
                <a:srgbClr val="000000"/>
              </a:solidFill>
              <a:latin typeface="Calibri"/>
              <a:ea typeface="Futura"/>
              <a:cs typeface="Futu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3" name="Freeform 3"/>
          <p:cNvSpPr/>
          <p:nvPr/>
        </p:nvSpPr>
        <p:spPr bwMode="auto">
          <a:xfrm>
            <a:off x="1028700" y="1596940"/>
            <a:ext cx="9113632" cy="5764372"/>
          </a:xfrm>
          <a:custGeom>
            <a:avLst/>
            <a:gdLst/>
            <a:ahLst/>
            <a:cxnLst/>
            <a:rect l="l" t="t" r="r" b="b"/>
            <a:pathLst>
              <a:path w="9113632" h="5764372" fill="norm" stroke="1" extrusionOk="0">
                <a:moveTo>
                  <a:pt x="0" y="0"/>
                </a:moveTo>
                <a:lnTo>
                  <a:pt x="9113632" y="0"/>
                </a:lnTo>
                <a:lnTo>
                  <a:pt x="9113632" y="5764372"/>
                </a:lnTo>
                <a:lnTo>
                  <a:pt x="0" y="5764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  <a:ln>
            <a:solidFill>
              <a:schemeClr val="tx1"/>
            </a:solidFill>
          </a:ln>
        </p:spPr>
      </p:sp>
      <p:sp>
        <p:nvSpPr>
          <p:cNvPr id="4" name="Freeform 4"/>
          <p:cNvSpPr/>
          <p:nvPr/>
        </p:nvSpPr>
        <p:spPr bwMode="auto">
          <a:xfrm>
            <a:off x="8449887" y="3986693"/>
            <a:ext cx="9838113" cy="5656915"/>
          </a:xfrm>
          <a:custGeom>
            <a:avLst/>
            <a:gdLst/>
            <a:ahLst/>
            <a:cxnLst/>
            <a:rect l="l" t="t" r="r" b="b"/>
            <a:pathLst>
              <a:path w="9838113" h="5656915" fill="norm" stroke="1" extrusionOk="0">
                <a:moveTo>
                  <a:pt x="0" y="0"/>
                </a:moveTo>
                <a:lnTo>
                  <a:pt x="9838113" y="0"/>
                </a:lnTo>
                <a:lnTo>
                  <a:pt x="9838113" y="5656914"/>
                </a:lnTo>
                <a:lnTo>
                  <a:pt x="0" y="5656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  <a:ln>
            <a:solidFill>
              <a:schemeClr val="tx1"/>
            </a:solidFill>
          </a:ln>
        </p:spPr>
      </p:sp>
      <p:sp>
        <p:nvSpPr>
          <p:cNvPr id="5" name="TextBox 5"/>
          <p:cNvSpPr txBox="1"/>
          <p:nvPr/>
        </p:nvSpPr>
        <p:spPr bwMode="auto">
          <a:xfrm>
            <a:off x="1028700" y="640327"/>
            <a:ext cx="16383539" cy="42319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algn="l">
              <a:lnSpc>
                <a:spcPts val="3347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Как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1С:УНФ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помогает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бухгалтеру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выполнять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ключевые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роли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.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Контролёр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рисков</a:t>
            </a:r>
            <a:endParaRPr lang="en-US" sz="3200" b="1">
              <a:solidFill>
                <a:srgbClr val="000000"/>
              </a:solidFill>
              <a:latin typeface="Calibri (MS)"/>
              <a:ea typeface="Futura"/>
              <a:cs typeface="Calibri (MS)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3" name="Freeform 3"/>
          <p:cNvSpPr/>
          <p:nvPr/>
        </p:nvSpPr>
        <p:spPr bwMode="auto">
          <a:xfrm>
            <a:off x="878680" y="1028700"/>
            <a:ext cx="8108937" cy="6973686"/>
          </a:xfrm>
          <a:custGeom>
            <a:avLst/>
            <a:gdLst/>
            <a:ahLst/>
            <a:cxnLst/>
            <a:rect l="l" t="t" r="r" b="b"/>
            <a:pathLst>
              <a:path w="8108937" h="6973686" fill="norm" stroke="1" extrusionOk="0">
                <a:moveTo>
                  <a:pt x="0" y="0"/>
                </a:moveTo>
                <a:lnTo>
                  <a:pt x="8108937" y="0"/>
                </a:lnTo>
                <a:lnTo>
                  <a:pt x="8108937" y="6973686"/>
                </a:lnTo>
                <a:lnTo>
                  <a:pt x="0" y="69736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  <a:ln>
            <a:solidFill>
              <a:schemeClr val="tx1"/>
            </a:solidFill>
          </a:ln>
        </p:spPr>
      </p:sp>
      <p:sp>
        <p:nvSpPr>
          <p:cNvPr id="4" name="Freeform 4"/>
          <p:cNvSpPr/>
          <p:nvPr/>
        </p:nvSpPr>
        <p:spPr bwMode="auto">
          <a:xfrm>
            <a:off x="6986741" y="4621849"/>
            <a:ext cx="11301259" cy="4986681"/>
          </a:xfrm>
          <a:custGeom>
            <a:avLst/>
            <a:gdLst/>
            <a:ahLst/>
            <a:cxnLst/>
            <a:rect l="l" t="t" r="r" b="b"/>
            <a:pathLst>
              <a:path w="11301259" h="4986681" fill="norm" stroke="1" extrusionOk="0">
                <a:moveTo>
                  <a:pt x="0" y="0"/>
                </a:moveTo>
                <a:lnTo>
                  <a:pt x="11301259" y="0"/>
                </a:lnTo>
                <a:lnTo>
                  <a:pt x="11301259" y="4986681"/>
                </a:lnTo>
                <a:lnTo>
                  <a:pt x="0" y="4986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  <a:ln>
            <a:solidFill>
              <a:schemeClr val="tx1"/>
            </a:solidFill>
          </a:ln>
        </p:spPr>
      </p:sp>
      <p:sp>
        <p:nvSpPr>
          <p:cNvPr id="5" name="TextBox 5"/>
          <p:cNvSpPr txBox="1"/>
          <p:nvPr/>
        </p:nvSpPr>
        <p:spPr bwMode="auto">
          <a:xfrm>
            <a:off x="952230" y="383151"/>
            <a:ext cx="16383539" cy="42319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algn="l">
              <a:lnSpc>
                <a:spcPts val="3347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Как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1С:УНФ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помогает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бухгалтеру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выполнять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ключевые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роли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.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Контролёр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libri (MS)"/>
                <a:ea typeface="Futura"/>
                <a:cs typeface="Calibri (MS)"/>
              </a:rPr>
              <a:t>рисков</a:t>
            </a:r>
            <a:endParaRPr lang="en-US" sz="3200" b="1">
              <a:solidFill>
                <a:srgbClr val="000000"/>
              </a:solidFill>
              <a:latin typeface="Calibri (MS)"/>
              <a:ea typeface="Futura"/>
              <a:cs typeface="Calibri (MS)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r7-office/2024.4.2.721</Application>
  <DocSecurity>0</DocSecurity>
  <PresentationFormat>Произвольный</PresentationFormat>
  <Paragraphs>0</Paragraphs>
  <Slides>17</Slides>
  <Notes>17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1С ЕС (002).pptx</dc:title>
  <dc:subject/>
  <dc:creator>Александр Доценко</dc:creator>
  <cp:keywords/>
  <dc:description/>
  <dc:identifier>DAGyuu5Y6yU</dc:identifier>
  <dc:language/>
  <cp:lastModifiedBy>Аноним</cp:lastModifiedBy>
  <cp:revision>9</cp:revision>
  <dcterms:created xsi:type="dcterms:W3CDTF">2006-08-16T00:00:00Z</dcterms:created>
  <dcterms:modified xsi:type="dcterms:W3CDTF">2025-09-22T05:30:28Z</dcterms:modified>
  <cp:category/>
  <cp:contentStatus/>
  <cp:version/>
</cp:coreProperties>
</file>