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99" r:id="rId9"/>
    <p:sldId id="280" r:id="rId10"/>
    <p:sldId id="296" r:id="rId11"/>
    <p:sldId id="297" r:id="rId12"/>
    <p:sldId id="298" r:id="rId13"/>
    <p:sldId id="281" r:id="rId14"/>
    <p:sldId id="283" r:id="rId15"/>
    <p:sldId id="284" r:id="rId16"/>
    <p:sldId id="282" r:id="rId17"/>
    <p:sldId id="288" r:id="rId18"/>
    <p:sldId id="289" r:id="rId19"/>
    <p:sldId id="290" r:id="rId20"/>
    <p:sldId id="273" r:id="rId21"/>
    <p:sldId id="291" r:id="rId22"/>
    <p:sldId id="295" r:id="rId23"/>
    <p:sldId id="260" r:id="rId24"/>
    <p:sldId id="293" r:id="rId25"/>
    <p:sldId id="294" r:id="rId26"/>
    <p:sldId id="25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2397" autoAdjust="0"/>
  </p:normalViewPr>
  <p:slideViewPr>
    <p:cSldViewPr snapToGrid="0" showGuides="1">
      <p:cViewPr varScale="1">
        <p:scale>
          <a:sx n="71" d="100"/>
          <a:sy n="71" d="100"/>
        </p:scale>
        <p:origin x="20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09517-2C77-49CB-A588-93C8C06A34D7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006FF-45F3-43DA-8090-89F59431B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8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2026 года в законодательстве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произошло много изменений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том числе и в расчете по заработной плате и расчетах по договорам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ГПХ, которые нужно учесть при сдаче квартальной Декларации по ИПН и СН (ф.200.00).</a:t>
            </a:r>
          </a:p>
          <a:p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Рассмотрим какие изменения произошли в типовых решениях 1С.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расчете ИПН в 2026 году следует обратить внимание, что не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только установлена прогрессивная шкала налога, но и применяются разные ставки по разным видам дохода. Например, для расчета ИПН с доходов в виде дивидендов также применяется прогрессивная ставка, но у же по своим условиям.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Слайд содержит анимацию!</a:t>
            </a:r>
          </a:p>
          <a:p>
            <a:endParaRPr lang="ru-RU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следует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обратить внимание, что в 1С:Бухгалтерии 8 для Казахстана, ред.3.0 автоматизирован только расчет ИПН с доходов от работодателя и с доходов от налогового агента (для расчета ГПХ). </a:t>
            </a:r>
          </a:p>
          <a:p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остальные варианты расчета с применением иных ставок требуется выполнять самостоятельно «вручную» и указывать нужную сумму ИПН. </a:t>
            </a:r>
          </a:p>
          <a:p>
            <a:endParaRPr lang="ru-RU" sz="120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</a:p>
          <a:p>
            <a:endParaRPr lang="ru-RU" sz="1200" b="1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для при регистрации дохода в виде дивидендов, ИПН необходимо рассчитать самостоятельно и отразить рассчитанную сумму в документе расчета налогов.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таких решениях как: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ЗУП, КА и ЕРП автоматизирован расчет с применением разных ставок по разным видам дохода.</a:t>
            </a:r>
          </a:p>
          <a:p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2EC2-078E-97AD-BE59-350DB350A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195129-7350-3A1B-8DCF-737DDB5CB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54143F6-83EC-B061-9720-0CBDC902F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Слайд содержит анимацию!</a:t>
            </a:r>
          </a:p>
          <a:p>
            <a:endParaRPr lang="ru-RU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с тем, что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01.01.2026 года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налогоплательщики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применяющие специальный налоговый режим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основе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Упрощенной декларации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являются плательщиками социального налога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учетной политике по налоговому учету при выборе режима «Упрощенная декларация» скрывается информация о порядке расчета СН.</a:t>
            </a: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случае применения общеустановленного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режима налогообложения определяется общеустановленный порядок расчета СН.</a:t>
            </a:r>
          </a:p>
          <a:p>
            <a:endParaRPr lang="ru-RU" sz="1200" b="1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для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индивидуальных предпринимателей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Общеустановленном режиме 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способ расчета социального налога устанавливается в значении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Индивидуальный предприниматель, за исключением применяющих СНР»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налог рассчитывается в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зарплатных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документах исходя из указанных коэффициентов МРП. </a:t>
            </a:r>
            <a:endParaRPr lang="ru-RU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1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Важно!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ТОО или ИП до 01.01.2026 г. применялся специальный налоговой режим на основе упрощенной декларации и в 2026 году остались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том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 режиме, то в регистре сведений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Учетная политика (налоговый учет) 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добавить новую запись с датой 01.01.2026 г.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Запись в регистре сведений рекомендуется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создать копированием предыдущей записи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для сохранения всех настроек, изменив только дату на 01.01.2026 г. 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Данная запись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позволяет отключить режим расчета СН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для организации,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применяющей СНР на УД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F5A805-0321-9EBB-8939-63F9E1213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21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2EC2-078E-97AD-BE59-350DB350A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195129-7350-3A1B-8DCF-737DDB5CB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54143F6-83EC-B061-9720-0CBDC902F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01.01.2026 года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настройках учетной политики по налоговому учету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скрыта настройка «Применять ограничение на минимальную базу СН».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2026 года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случае, когда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объект обложения социальным налогом за месяц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составляет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менее 14 МРП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(60 550 тенге), социальный налог исчисляется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14 МРП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исключением случая, когда работник был принят или уволен в месяце начисления дохода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(в соответствии со ст.</a:t>
            </a:r>
            <a:r>
              <a:rPr lang="ru-RU" sz="1200" b="0" dirty="0">
                <a:latin typeface="PT Sans"/>
              </a:rPr>
              <a:t> 556 НК РК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F5A805-0321-9EBB-8939-63F9E1213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21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2EC2-078E-97AD-BE59-350DB350A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195129-7350-3A1B-8DCF-737DDB5CB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54143F6-83EC-B061-9720-0CBDC902F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расчет выполняется без доп.настройки. При этом программа самостоятельно контролирует дату приема и увольнения.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работник принят или уволен в месяце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расчета и облагаемый доход составляет менее 14 МРП, то расчет выполняется от фактически начисленной суммы.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/>
              <a:t>Например,</a:t>
            </a:r>
            <a:r>
              <a:rPr lang="ru-RU" baseline="0" dirty="0"/>
              <a:t> работник принят 20.02.2026 г. сумма начисления за февраль составила 50 000 тенге, что менее 14 МРП. </a:t>
            </a:r>
          </a:p>
          <a:p>
            <a:r>
              <a:rPr lang="ru-RU" baseline="0" dirty="0"/>
              <a:t>При расчете социального налога не применяется ограничение на минимальный предел и расчет выполняется от фактически начисленной суммы.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F5A805-0321-9EBB-8939-63F9E1213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21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2EC2-078E-97AD-BE59-350DB350A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195129-7350-3A1B-8DCF-737DDB5CB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54143F6-83EC-B061-9720-0CBDC902F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Слайд содержит анимацию!</a:t>
            </a:r>
          </a:p>
          <a:p>
            <a:endParaRPr lang="ru-RU" sz="1200" b="1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 января 2026 года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социальный налог исчисляется по ставке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6%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 объекту налогообложения.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следует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обратить внимание, что с 2026 года исчисленная сумма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 не подлежит уменьшению на сумму исчисленных социальных отчислений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1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  <a:endParaRPr lang="ru-RU" sz="1200" b="1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 расчета СН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b="1" dirty="0">
                <a:latin typeface="+mn-lt"/>
              </a:rPr>
              <a:t>Начислено за месяц =</a:t>
            </a:r>
            <a:r>
              <a:rPr lang="ru-RU" sz="1200" dirty="0">
                <a:latin typeface="+mn-lt"/>
              </a:rPr>
              <a:t> 100 000тг.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latin typeface="+mn-lt"/>
              </a:rPr>
              <a:t> </a:t>
            </a:r>
            <a:r>
              <a:rPr lang="ru-RU" sz="1200" b="1" dirty="0">
                <a:latin typeface="+mn-lt"/>
              </a:rPr>
              <a:t>Сумма СО за месяц </a:t>
            </a:r>
            <a:r>
              <a:rPr lang="ru-RU" sz="1200" dirty="0">
                <a:latin typeface="+mn-lt"/>
              </a:rPr>
              <a:t>= 4 500 </a:t>
            </a:r>
            <a:r>
              <a:rPr lang="ru-RU" sz="1200" dirty="0" err="1">
                <a:latin typeface="+mn-lt"/>
              </a:rPr>
              <a:t>тг</a:t>
            </a:r>
            <a:r>
              <a:rPr lang="ru-RU" sz="1200" dirty="0">
                <a:latin typeface="+mn-lt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b="1" dirty="0">
                <a:latin typeface="+mn-lt"/>
              </a:rPr>
              <a:t> Расчет СН </a:t>
            </a:r>
            <a:r>
              <a:rPr lang="ru-RU" sz="1200" dirty="0">
                <a:latin typeface="+mn-lt"/>
              </a:rPr>
              <a:t>= (100 000 – 10 000 (ОПВ) – 2 000 (ВОСМС)) * 6% = </a:t>
            </a:r>
            <a:r>
              <a:rPr lang="ru-RU" sz="1200" b="1" dirty="0">
                <a:latin typeface="+mn-lt"/>
              </a:rPr>
              <a:t>5 280 </a:t>
            </a:r>
            <a:r>
              <a:rPr lang="ru-RU" sz="1200" b="1" dirty="0" err="1">
                <a:latin typeface="+mn-lt"/>
              </a:rPr>
              <a:t>тг</a:t>
            </a:r>
            <a:r>
              <a:rPr lang="ru-RU" sz="1200" b="1" dirty="0">
                <a:latin typeface="+mn-lt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ru-RU" sz="1200" b="1" dirty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случае превышения суммы исчисленных социальных отчислений в ГФСС над суммой исчисленного социального налога, или равенстве этих сумм, сумма социального налога, подлежащая уплате в бюджет,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2026 году не будет считаться равной нулю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F5A805-0321-9EBB-8939-63F9E1213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21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B4C6-1300-F1CA-88AA-772FB95A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330A1B-56D8-AE8F-C7C5-CBB2C53C1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E5F5EB-5D1B-DFCC-04F8-68595E902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 января 2026 года установлена ставка ОПВР в размере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3.5%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(п. 1 ст. 251 СК РК).</a:t>
            </a:r>
          </a:p>
          <a:p>
            <a:endParaRPr lang="ru-RU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также увеличены максимальные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пределы по </a:t>
            </a:r>
            <a:r>
              <a:rPr lang="ru-RU" b="1" dirty="0">
                <a:latin typeface="+mn-lt"/>
              </a:rPr>
              <a:t>обязательному социальному медицинскому страхованию: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+mn-lt"/>
              </a:rPr>
              <a:t> предельный объект для исчисления </a:t>
            </a:r>
            <a:r>
              <a:rPr lang="ru-RU" b="1" dirty="0">
                <a:latin typeface="+mn-lt"/>
              </a:rPr>
              <a:t>отчислений</a:t>
            </a:r>
            <a:r>
              <a:rPr lang="ru-RU" b="1" baseline="0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ОСМС</a:t>
            </a:r>
            <a:r>
              <a:rPr lang="ru-RU" dirty="0">
                <a:latin typeface="+mn-lt"/>
              </a:rPr>
              <a:t> увеличен </a:t>
            </a:r>
            <a:r>
              <a:rPr lang="ru-RU" b="1" dirty="0">
                <a:latin typeface="+mn-lt"/>
              </a:rPr>
              <a:t>с 10 МЗП до 40 МЗП;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+mn-lt"/>
              </a:rPr>
              <a:t> предельный объект для исчисления </a:t>
            </a:r>
            <a:r>
              <a:rPr lang="ru-RU" b="1" dirty="0">
                <a:latin typeface="+mn-lt"/>
              </a:rPr>
              <a:t>взносов ОСМС</a:t>
            </a:r>
            <a:r>
              <a:rPr lang="ru-RU" dirty="0">
                <a:latin typeface="+mn-lt"/>
              </a:rPr>
              <a:t> увеличен </a:t>
            </a:r>
            <a:r>
              <a:rPr lang="ru-RU" b="1" dirty="0">
                <a:latin typeface="+mn-lt"/>
              </a:rPr>
              <a:t>с 10 МЗП до 20 МЗП.</a:t>
            </a:r>
          </a:p>
          <a:p>
            <a:pPr>
              <a:buFont typeface="Arial" pitchFamily="34" charset="0"/>
              <a:buChar char="•"/>
            </a:pPr>
            <a:endParaRPr lang="ru-RU" b="1" dirty="0">
              <a:latin typeface="+mn-lt"/>
            </a:endParaRPr>
          </a:p>
          <a:p>
            <a:pPr>
              <a:buFont typeface="Arial" pitchFamily="34" charset="0"/>
              <a:buNone/>
            </a:pPr>
            <a:r>
              <a:rPr lang="ru-RU" b="1" dirty="0">
                <a:latin typeface="+mn-lt"/>
              </a:rPr>
              <a:t>Например,</a:t>
            </a:r>
          </a:p>
          <a:p>
            <a:pPr>
              <a:buFont typeface="Arial" pitchFamily="34" charset="0"/>
              <a:buNone/>
            </a:pPr>
            <a:r>
              <a:rPr lang="ru-RU" b="1" dirty="0">
                <a:latin typeface="+mn-lt"/>
              </a:rPr>
              <a:t>Начислено</a:t>
            </a:r>
            <a:r>
              <a:rPr lang="ru-RU" b="1" baseline="0" dirty="0">
                <a:latin typeface="+mn-lt"/>
              </a:rPr>
              <a:t> за месяц – 10 000 000 </a:t>
            </a:r>
            <a:r>
              <a:rPr lang="ru-RU" b="1" baseline="0" dirty="0" err="1">
                <a:latin typeface="+mn-lt"/>
              </a:rPr>
              <a:t>тг</a:t>
            </a:r>
            <a:r>
              <a:rPr lang="ru-RU" b="1" baseline="0" dirty="0">
                <a:latin typeface="+mn-lt"/>
              </a:rPr>
              <a:t>.</a:t>
            </a:r>
          </a:p>
          <a:p>
            <a:pPr>
              <a:buFont typeface="Arial" pitchFamily="34" charset="0"/>
              <a:buNone/>
            </a:pPr>
            <a:r>
              <a:rPr lang="ru-RU" b="1" baseline="0" dirty="0">
                <a:latin typeface="+mn-lt"/>
              </a:rPr>
              <a:t>Объект исчисления ООСМС = 40 МЗП = 3 400 00 </a:t>
            </a:r>
            <a:r>
              <a:rPr lang="ru-RU" b="1" baseline="0" dirty="0" err="1">
                <a:latin typeface="+mn-lt"/>
              </a:rPr>
              <a:t>тг</a:t>
            </a:r>
            <a:r>
              <a:rPr lang="ru-RU" b="1" baseline="0" dirty="0">
                <a:latin typeface="+mn-lt"/>
              </a:rPr>
              <a:t>.</a:t>
            </a:r>
            <a:endParaRPr lang="ru-RU" b="1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7002CA-0EFD-5C6D-D0BF-22EED242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2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B4C6-1300-F1CA-88AA-772FB95A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330A1B-56D8-AE8F-C7C5-CBB2C53C1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E5F5EB-5D1B-DFCC-04F8-68595E902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 января 2026 года установлена ставка единого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платежа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размере -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24.8%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(п.1 ст. 822 НК РК).</a:t>
            </a:r>
          </a:p>
          <a:p>
            <a:endParaRPr lang="ru-RU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Доли единого платежа установлены в размере: </a:t>
            </a:r>
          </a:p>
          <a:p>
            <a:pPr>
              <a:buFont typeface="Arial" pitchFamily="34" charset="0"/>
              <a:buChar char="•"/>
            </a:pP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ОПВ 40.3%;</a:t>
            </a:r>
          </a:p>
          <a:p>
            <a:pPr>
              <a:buFont typeface="Arial" pitchFamily="34" charset="0"/>
              <a:buChar char="•"/>
            </a:pP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ВОСМС 8.1%; </a:t>
            </a:r>
          </a:p>
          <a:p>
            <a:pPr>
              <a:buFont typeface="Arial" pitchFamily="34" charset="0"/>
              <a:buChar char="•"/>
            </a:pP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ИПН 7.3%; </a:t>
            </a:r>
          </a:p>
          <a:p>
            <a:pPr>
              <a:buFont typeface="Arial" pitchFamily="34" charset="0"/>
              <a:buChar char="•"/>
            </a:pP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 18.1%; </a:t>
            </a:r>
          </a:p>
          <a:p>
            <a:pPr>
              <a:buFont typeface="Arial" pitchFamily="34" charset="0"/>
              <a:buChar char="•"/>
            </a:pP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ООСМС 12.1%; </a:t>
            </a:r>
          </a:p>
          <a:p>
            <a:pPr>
              <a:buFont typeface="Arial" pitchFamily="34" charset="0"/>
              <a:buChar char="•"/>
            </a:pP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ОПВР 14.1%.</a:t>
            </a: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7002CA-0EFD-5C6D-D0BF-22EED242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2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B4C6-1300-F1CA-88AA-772FB95A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330A1B-56D8-AE8F-C7C5-CBB2C53C1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E5F5EB-5D1B-DFCC-04F8-68595E902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01.01.2026 г. в соответствии с п. 3 ст. 245 СК РК при исчислении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 с доходов физ.лиц по договорам ГПХ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исключено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ограничение по минимальному размеру объекта обложения.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этом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верхний предел в размере 7 МЗП от одного плательщика сохранен. </a:t>
            </a:r>
          </a:p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 при расчете СО по договорам ГПХ расчет выполняется с начисленной суммы, если она не превышает 7 МЗП.</a:t>
            </a:r>
          </a:p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при начислении по договору ГПХ в размере 50 000 тенге, сумма СО составит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2 250 тенге.</a:t>
            </a:r>
          </a:p>
          <a:p>
            <a:pPr marL="0" indent="0">
              <a:buNone/>
            </a:pP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Напомним,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что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2026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года при расчете СО за ГПХ применялся минимальный предел в размере 1 МЗП и при начислении, как в рассмотренном примере, расчет выполнялся не от 50 000 тенге, а от 85 000 тенге и сумма СО составляла 4 250 тенге.</a:t>
            </a:r>
          </a:p>
          <a:p>
            <a:pPr marL="0" indent="0">
              <a:buNone/>
            </a:pPr>
            <a:endParaRPr lang="ru-RU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sz="1200" b="0" dirty="0">
              <a:latin typeface="PT Sans" panose="020B0503020203020204" pitchFamily="3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7002CA-0EFD-5C6D-D0BF-22EED242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+mn-lt"/>
              </a:rPr>
              <a:t>По ИПН произошли изменения в налоговых вычетах.</a:t>
            </a:r>
            <a:br>
              <a:rPr lang="ru-RU" sz="1200" baseline="0" dirty="0">
                <a:latin typeface="+mn-lt"/>
              </a:rPr>
            </a:br>
            <a:r>
              <a:rPr lang="ru-RU" sz="1200" baseline="0" dirty="0">
                <a:latin typeface="+mn-lt"/>
              </a:rPr>
              <a:t>В соответствии со статьей 401 НК РК с 2026 года в типовых решениях 1С добавлены вычеты, действующие в 2026 году:</a:t>
            </a:r>
          </a:p>
          <a:p>
            <a:pPr marL="269875" indent="-269875">
              <a:buNone/>
              <a:defRPr/>
            </a:pPr>
            <a:r>
              <a:rPr lang="ru-RU" sz="1200" b="1" dirty="0">
                <a:latin typeface="+mn-lt"/>
                <a:cs typeface="Arial" pitchFamily="34" charset="0"/>
              </a:rPr>
              <a:t>1. Налоговый вычет социальных платежей: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>
                <a:latin typeface="+mn-lt"/>
                <a:cs typeface="Arial" pitchFamily="34" charset="0"/>
              </a:rPr>
              <a:t> ОПВ;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>
                <a:latin typeface="+mn-lt"/>
                <a:cs typeface="Arial" pitchFamily="34" charset="0"/>
              </a:rPr>
              <a:t> ВОСМС;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>
                <a:latin typeface="+mn-lt"/>
                <a:cs typeface="Arial" pitchFamily="34" charset="0"/>
              </a:rPr>
              <a:t> СО (по ГПХ).</a:t>
            </a:r>
          </a:p>
          <a:p>
            <a:pPr marL="0" indent="0">
              <a:buNone/>
              <a:defRPr/>
            </a:pPr>
            <a:r>
              <a:rPr lang="ru-RU" sz="1200" b="1" dirty="0">
                <a:latin typeface="+mn-lt"/>
                <a:cs typeface="Arial" pitchFamily="34" charset="0"/>
              </a:rPr>
              <a:t>2. Базовый налоговый вычет (30 МРП);</a:t>
            </a:r>
          </a:p>
          <a:p>
            <a:pPr marL="0" indent="0">
              <a:buNone/>
              <a:defRPr/>
            </a:pPr>
            <a:r>
              <a:rPr lang="ru-RU" sz="1200" b="1" dirty="0">
                <a:latin typeface="+mn-lt"/>
                <a:cs typeface="Arial" pitchFamily="34" charset="0"/>
              </a:rPr>
              <a:t>3. Социальные налоговые вычеты: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>
                <a:latin typeface="+mn-lt"/>
                <a:cs typeface="Arial" pitchFamily="34" charset="0"/>
              </a:rPr>
              <a:t> Лица с инвалидностью 1 и 2 групп – 5 000 МРП;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>
                <a:latin typeface="+mn-lt"/>
                <a:cs typeface="Arial" pitchFamily="34" charset="0"/>
              </a:rPr>
              <a:t> Лица с инвалидностью 3 группы и другие категории – 882 МРП.</a:t>
            </a:r>
            <a:endParaRPr lang="ru-RU" sz="1200" dirty="0">
              <a:latin typeface="+mn-lt"/>
            </a:endParaRPr>
          </a:p>
          <a:p>
            <a:endParaRPr lang="ru-RU" sz="12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B4C6-1300-F1CA-88AA-772FB95A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330A1B-56D8-AE8F-C7C5-CBB2C53C1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E5F5EB-5D1B-DFCC-04F8-68595E902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2026 году следует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учитывать, что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получении физическим лицом дохода по договорам гражданско-правового характера от плательщика, одновременно являющегося его работодателем (т.е. когда физ.лицо является работником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получает доход по договору ГПХ)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ограничение в размере 7 МЗП применяется к общему доходу, полученному от одного плательщика. 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этом, если физ.лицо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одновременно является работником и получает доход по договору ГПХ,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предел 7 МЗП применяется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первую очередь к доходу работника.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 оформление документа «Расчет налогов при поступлении активов и услуг» выполняется только после расчета документов «Начисление зарплаты сотрудникам организации» и «Расчет удержаний сотрудников организаций». Несоблюдение указанного порядка влияет на результат расчета СО. </a:t>
            </a: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 расчет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b="0" dirty="0">
                <a:latin typeface="PT Sans"/>
              </a:rPr>
              <a:t> </a:t>
            </a:r>
            <a:r>
              <a:rPr lang="ru-RU" sz="1200" b="0" dirty="0">
                <a:latin typeface="+mn-lt"/>
              </a:rPr>
              <a:t>Начислено по договору ГПХ = 200 000 </a:t>
            </a:r>
            <a:r>
              <a:rPr lang="ru-RU" sz="1200" b="0" dirty="0" err="1">
                <a:latin typeface="+mn-lt"/>
              </a:rPr>
              <a:t>тг</a:t>
            </a:r>
            <a:r>
              <a:rPr lang="ru-RU" sz="1200" b="0" dirty="0">
                <a:latin typeface="+mn-lt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b="0" dirty="0">
                <a:latin typeface="+mn-lt"/>
              </a:rPr>
              <a:t> Расчет СО по доходу работника = (500 000 – 50 000 (ОПВ)) * 5% = 22 500 </a:t>
            </a:r>
            <a:r>
              <a:rPr lang="ru-RU" sz="1200" b="0" dirty="0" err="1">
                <a:latin typeface="+mn-lt"/>
              </a:rPr>
              <a:t>тг</a:t>
            </a:r>
            <a:r>
              <a:rPr lang="ru-RU" sz="1200" b="0" dirty="0">
                <a:latin typeface="+mn-lt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b="0" dirty="0">
                <a:latin typeface="+mn-lt"/>
              </a:rPr>
              <a:t> Облагаемый доход итого = 450 000 + 180 000 = 630 000 </a:t>
            </a:r>
            <a:r>
              <a:rPr lang="en-US" sz="1200" b="0" dirty="0">
                <a:latin typeface="+mn-lt"/>
              </a:rPr>
              <a:t>&gt; </a:t>
            </a:r>
            <a:r>
              <a:rPr lang="ru-RU" sz="1200" b="0" dirty="0">
                <a:latin typeface="+mn-lt"/>
              </a:rPr>
              <a:t>7 МЗП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b="0" dirty="0">
                <a:latin typeface="+mn-lt"/>
              </a:rPr>
              <a:t> Расчет СО по ГПХ = (595 000 (7 МЗП) – 450 000) * 5% = 7 250 </a:t>
            </a:r>
            <a:r>
              <a:rPr lang="ru-RU" sz="1200" b="0" dirty="0" err="1">
                <a:latin typeface="+mn-lt"/>
              </a:rPr>
              <a:t>тг</a:t>
            </a:r>
            <a:r>
              <a:rPr lang="ru-RU" sz="1200" b="0" dirty="0">
                <a:latin typeface="+mn-lt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b="0" dirty="0">
                <a:latin typeface="+mn-lt"/>
              </a:rPr>
              <a:t> </a:t>
            </a:r>
            <a:r>
              <a:rPr lang="ru-RU" sz="1200" b="1" dirty="0">
                <a:latin typeface="+mn-lt"/>
              </a:rPr>
              <a:t>Сумма СО итого = 22 500 + 7 250 = 29 750 </a:t>
            </a:r>
            <a:r>
              <a:rPr lang="ru-RU" sz="1200" b="1" dirty="0" err="1">
                <a:latin typeface="+mn-lt"/>
              </a:rPr>
              <a:t>тг</a:t>
            </a:r>
            <a:r>
              <a:rPr lang="ru-RU" sz="1200" b="1" dirty="0">
                <a:latin typeface="+mn-lt"/>
              </a:rPr>
              <a:t>., </a:t>
            </a:r>
            <a:r>
              <a:rPr lang="ru-RU" sz="1200" b="0" dirty="0">
                <a:latin typeface="+mn-lt"/>
              </a:rPr>
              <a:t>что равно</a:t>
            </a:r>
            <a:r>
              <a:rPr lang="ru-RU" sz="1200" b="0" baseline="0" dirty="0">
                <a:latin typeface="+mn-lt"/>
              </a:rPr>
              <a:t> максимальному значению СО в 2026 году.</a:t>
            </a:r>
            <a:endParaRPr lang="ru-RU" sz="1200" b="0" dirty="0">
              <a:latin typeface="+mn-lt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Т.е. при расчете СО по договору ГПХ сработал</a:t>
            </a:r>
            <a:r>
              <a:rPr lang="ru-RU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максимальный предел и СО исчислены не с фактической суммы дохода по договору ГПХ, а с остатка до макс.предела.</a:t>
            </a:r>
            <a:endParaRPr lang="ru-RU" sz="1200" b="1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предел учитывается и в ситуации, когда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физическое лицо получает доходы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 нескольким договорам ГПХ</a:t>
            </a:r>
            <a:r>
              <a:rPr lang="ru-RU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одного плательщика</a:t>
            </a:r>
            <a:r>
              <a:rPr lang="ru-RU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7002CA-0EFD-5C6D-D0BF-22EED242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2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B4C6-1300-F1CA-88AA-772FB95A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330A1B-56D8-AE8F-C7C5-CBB2C53C1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E5F5EB-5D1B-DFCC-04F8-68595E902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Приказом № 299 от 30.09.2025 г.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 внесении изменений и дополнений в некоторые приказы Министерства труда и социальной защиты населения Республики Казахстан» внесены изменения в Правила исчисления и уплаты социальных отчислений, согласно которым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 января 2026 года СО по договорам ГПХ удерживаются за счет физического лица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endParaRPr lang="ru-RU" sz="1200" b="1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свою очередь</a:t>
            </a:r>
            <a:r>
              <a:rPr lang="ru-RU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01.01.2026 г. 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типовых решениях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прекращена поддержка возможности исчисления социальных отчислений за счет налогового агента.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Расчет социальных отчислений реализован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за счет физического лица.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Более подробно можно ознакомиться в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инфо-письме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>
                <a:latin typeface="+mn-lt"/>
              </a:rPr>
              <a:t>1С №5617 от 05.11.2025г.</a:t>
            </a:r>
            <a:endParaRPr lang="ru-RU" sz="120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7002CA-0EFD-5C6D-D0BF-22EED242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2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B4C6-1300-F1CA-88AA-772FB95A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330A1B-56D8-AE8F-C7C5-CBB2C53C1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E5F5EB-5D1B-DFCC-04F8-68595E902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Слайд содержит анимацию!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с тем, что согласно действующим нормам законодательства ограничение, установленное к сумме социальных отчислений, применяется в первую очередь к доходу, полученному от работодателя в ситуации, когда физическое лицо оформлено в организации одновременно по трудовому договору и договору ГПХ, рекомендуется выполнять расчет такого физического лица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единовременно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документе «Начисление зарплаты и взносов». 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случае при расчете социальных отчислений сначала будет выполнен расчет с дохода работника, а затем на оставшуюся сумму до максимального предела – расчет с дохода от налогового агента.</a:t>
            </a:r>
          </a:p>
          <a:p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7002CA-0EFD-5C6D-D0BF-22EED242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2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B4C6-1300-F1CA-88AA-772FB95A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330A1B-56D8-AE8F-C7C5-CBB2C53C1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E5F5EB-5D1B-DFCC-04F8-68595E902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Слайд содержит анимацию!</a:t>
            </a: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с упразднением СНР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основе розничного налога с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января 2026 г. в учетной политике по налоговому учету скрыт режим налогообложения «Розничный налог». Таким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образом, д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ля организаций, которые применяли ранее указанный режим налогообложения требуется создать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новую запись с 1 января 2026 года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новым режимом налогообложения. 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  <a:endParaRPr lang="en-US" sz="120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свою очередь, начиная с версии 3.1.2.22 в типовой конфигурации ЗУП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предусмотрено использование специального налогового режима на основе упрощенной Декларации в соответствии с Налоговым Кодексом РК. </a:t>
            </a: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2026 года пользователи ЗУП могут воспользоваться этим режимом, выбрав опцию «Упрощенная» в настройках учетной политики.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7002CA-0EFD-5C6D-D0BF-22EED242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2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B4C6-1300-F1CA-88AA-772FB95A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330A1B-56D8-AE8F-C7C5-CBB2C53C1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E5F5EB-5D1B-DFCC-04F8-68595E902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2026 года в настройках учетной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политики можно было указать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порядок обложения дохода работников в значении «Единый платеж» для организаций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применяющих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общеустановленный режим налогообложения. </a:t>
            </a: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действующего законодательства в 2026 г. Единый платеж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может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применяться в рамках общеустановленного режима. После обновления на версию 3.1.2.22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требуется</a:t>
            </a:r>
            <a:r>
              <a:rPr lang="ru-RU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скорректировать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настройки учетной политики.</a:t>
            </a: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ранее использовался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общеустановленный режим и порядок «Единый платеж», то требуется создать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новую запись учетной политики, в которой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изменить режим на вариант «Упрощенная».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7002CA-0EFD-5C6D-D0BF-22EED242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2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B4C6-1300-F1CA-88AA-772FB95A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330A1B-56D8-AE8F-C7C5-CBB2C53C1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E5F5EB-5D1B-DFCC-04F8-68595E902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Слайд содержит анимацию!</a:t>
            </a: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следует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обратить внимание, что в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соответствии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 ст. 432 – 436 в конфигурации д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обавлены новые доходы, не подлежащие налогообложению частично: </a:t>
            </a:r>
          </a:p>
          <a:p>
            <a:pPr>
              <a:buFont typeface="Arial" pitchFamily="34" charset="0"/>
              <a:buChar char="•"/>
            </a:pP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выплаты в связи с профессиональным обучением 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п.1 п.1 ст.432 НК РК;</a:t>
            </a:r>
          </a:p>
          <a:p>
            <a:pPr>
              <a:buFont typeface="Arial" pitchFamily="34" charset="0"/>
              <a:buChar char="•"/>
            </a:pP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выплаты на погребение физического лица -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п.3 п.1 ст.436 НК РК;</a:t>
            </a:r>
          </a:p>
          <a:p>
            <a:pPr>
              <a:buFont typeface="Arial" pitchFamily="34" charset="0"/>
              <a:buChar char="•"/>
            </a:pP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выигрыши по лотерее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п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п.12 п.1 ст.436 НК РК.</a:t>
            </a:r>
          </a:p>
          <a:p>
            <a:endParaRPr lang="ru-RU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  <a:endParaRPr lang="ru-RU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виды доходов,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которые прекратили действовать в 2026 году отмечены как неиспользуемые.</a:t>
            </a:r>
          </a:p>
          <a:p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выполнении расчетов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заработной плате в 2026 году 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учитывать указанные изменения.</a:t>
            </a:r>
            <a:endParaRPr lang="ru-RU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7002CA-0EFD-5C6D-D0BF-22EED242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2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Слайд содержит анимацию!</a:t>
            </a:r>
          </a:p>
          <a:p>
            <a:r>
              <a:rPr lang="ru-RU" dirty="0"/>
              <a:t>В учетных системах 1С в</a:t>
            </a:r>
            <a:r>
              <a:rPr lang="ru-RU" baseline="0" dirty="0"/>
              <a:t> 2026 году требуется прекратить действие неактуальных видов вычетов и назначить новые вычеты. Для этого по каждому работнику требуется ввести документ «Заявление на предоставление вычетов ИПН».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</a:p>
          <a:p>
            <a:r>
              <a:rPr lang="ru-RU" baseline="0" dirty="0"/>
              <a:t>Документы можно ввести «вручную» или воспользоваться сервисом «пакетного» ввода документов.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Обработка открывается из журнала документов «Заявление на предоставление вычетов ИПН» по кнопке «Формирование заявлений на вычеты».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</a:p>
          <a:p>
            <a:r>
              <a:rPr lang="ru-RU" baseline="0" dirty="0"/>
              <a:t>Сервис позволяет быстро выполнить замену налоговых вычетов или сформировать новые заявления на предоставление вычетов по новым работникам.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последнем шаге сервиса по «пакетному» вводу заявлений</a:t>
            </a:r>
            <a:r>
              <a:rPr lang="ru-RU" baseline="0" dirty="0"/>
              <a:t> на предоставление налоговых вычетов можно получить отчет, который позволяет проверить правильность отраженных операций.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Слайд содержит анимацию!</a:t>
            </a:r>
          </a:p>
          <a:p>
            <a:r>
              <a:rPr lang="ru-RU" dirty="0"/>
              <a:t>Кроме того,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решениях 1С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предусмотрено правило проверки ведения учета – «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Проверка актуальности используемых вычетов в текущем периоде», которая позволяет быстро выявить вычеты, назначенные физическим лицам, неактуальные для текущего налогового периода.</a:t>
            </a: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Запустить проверку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в разделе «Администрирование» – «Обслуживание».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при проверке обнаружена ошибка, связанная с использованием неактуальных налоговых вычетов, то в списке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заявлений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 документы помечаются значком в виде восклицательного знака – индикатор ошибки. 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</a:p>
          <a:p>
            <a:r>
              <a:rPr lang="ru-RU" dirty="0"/>
              <a:t>В самом документе также отражается информация об ошибке с детальным указанием причины.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со ст. 363 НК РК в 2026 году по доходам физических лиц применяется прогрессивная шкала ставок ИПН:</a:t>
            </a:r>
          </a:p>
          <a:p>
            <a:pPr>
              <a:buFont typeface="Arial" pitchFamily="34" charset="0"/>
              <a:buChar char="•"/>
            </a:pP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8 500 МРП (включительно) – 10 %;</a:t>
            </a:r>
          </a:p>
          <a:p>
            <a:pPr>
              <a:buFont typeface="Arial" pitchFamily="34" charset="0"/>
              <a:buChar char="•"/>
            </a:pP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свыше 8500 МРП – 15%. </a:t>
            </a: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типовых решениях 1С также внесены изменения. В частности в регистре сведений «Сведения о ставках налогов, сборов и отчислений» добавлена графа «Ставка превышения (%)». </a:t>
            </a: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обновлении ставки ИПН заполняются автоматически значением 10%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15%.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расчете ИПН в документе «Расчет удержаний сотрудников организаций» также присутствует графа «ИПН с превышения», в которой отображается сумма ИПН по ставке 15%. Кроме того в документе имеется графа «Сумма облагаемой базы с начала года» для возможности анализа расчета суммы ИПН по разным ставкам. </a:t>
            </a: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расчете суммы ИПН за месяц система анализирует начисленный доход с начала года и ранее исчисленный ИПН.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Расчет налога по доходу свыше 8,5 тыс. МРП в 2026 году выполняется следующим образом:  часть годового дохода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пределах 8,5 тыс. МРП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облагается по ставке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10%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 а часть дохода,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превышающая 8,5 тыс. МРП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облагается по ставке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15%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</a:t>
            </a:r>
            <a:r>
              <a:rPr lang="ru-RU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отменой 90%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уменьшения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доходов менее 25 МРП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2026 году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документе «Расчет удержаний сотрудников организаций» скрыта графа «Сумма уменьшения облагаемого </a:t>
            </a:r>
            <a:r>
              <a:rPr lang="ru-RU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дохода». </a:t>
            </a:r>
            <a:endParaRPr lang="ru-RU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Внимание! Слайд содержит анимацию!</a:t>
            </a:r>
          </a:p>
          <a:p>
            <a:endParaRPr lang="ru-RU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получения расшифровки доходов физических лиц и удержанных с них налогов и отчислений, начиная с 01.01.2026 г. используется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новый отчет «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Справка о расчетах с физическим лицом».</a:t>
            </a:r>
          </a:p>
          <a:p>
            <a:endParaRPr lang="ru-RU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  <a:endParaRPr lang="ru-RU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Указанный отчет доступен</a:t>
            </a:r>
            <a:r>
              <a:rPr lang="ru-RU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форме расшифровки расчета ИПН документа «Расчет удержаний сотрудников организаций»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Важно!</a:t>
            </a:r>
          </a:p>
          <a:p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Отчет «Справка о расчетах с физическим лицом»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2025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 доступен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виде внешнего отчета 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РегламентированныйОтчетСправкаОРасчетахСФизическимЛицом.erf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который расположен в подкаталоге \</a:t>
            </a:r>
            <a:r>
              <a:rPr lang="ru-RU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ExtFiles\</a:t>
            </a:r>
            <a:r>
              <a:rPr lang="ru-RU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каталога установки шаблонов конфигурации. Отчет подключается через справочник «Дополнительные отчеты и обработки» в разделе «Администрирование». Порядок заполнения описан в справочной информации к отчету.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089A7-0C28-455F-9D51-5EA9BEC8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2FFBD8-D042-4028-9209-9C66A24B5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57371-7A0E-48A3-A941-227BB049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081C1-3B24-47BF-B5B3-A8DEB940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77D4E-0FE2-426D-9930-F201647D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4C6CC-4ECE-4FDB-BD87-7F0E8535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0B8EAB-C9BA-49B5-828C-80197B910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5AE28D-ACE3-4D60-AC1C-4A00D6F4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03353-88CB-4F41-8887-544FF1D9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3C625-69BD-4EA1-B718-FE726DAD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A7B1C4-DC62-441E-BDAF-00FCD6837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E65D48-BA79-45EB-B886-7FF9A7388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52C31-D3DF-4416-9237-1AEB9B93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BA3054-2E55-42DD-85C9-995E4E4A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2AE003-9E8D-4FC3-8D4E-14B9DF54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9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3CF04-3F0A-4CF8-83EE-1396BA9D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020A9-2FCA-4880-93AB-D4F61674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8403B-C310-4EBD-B2DA-78F707E6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BE1250-0AE2-44B9-9B7E-5483393C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F4977-E286-4942-9CD4-394B5CF5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8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A05F3-E224-45C8-9AFC-94BFDBD5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812E8-A213-43C5-A3E6-AA3C4A534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79033F-81DD-4A3F-AC75-EE0167E9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5228C-55A0-4F20-B5CC-E58A8854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E255F-470B-44F7-85D0-EE05D09C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2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75DEF-FE77-406A-886A-C73589B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04677-51E1-4606-9820-3D654E232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CF26C8-C979-4D4A-A971-A6D217AFD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E3F5A3-3F5E-4492-8EE1-510869DB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BE91B4-BFB7-4BB1-BFF2-6A035BB2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A75A7-48C6-438F-942D-FE0F9065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0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4CBFE-5335-43E9-AA09-03C4B747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FBD1FD-0BFB-464F-BB2B-F3555EAAD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A02BCF-C700-448B-9263-A198BB04E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786876-297B-4DAE-BEE7-1C6E04230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14F89D-B6E0-43CF-AA0B-EC4BF3FD9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9314C7-F2F3-441A-8668-B7B6AC9C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012645-56B7-4706-B3A4-4B4E86AB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136BEE-437D-4994-93DE-3DDC89FB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3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6D887-9850-418B-AE40-33A3247C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B1BCF1-1550-4B1E-BF6C-7029E3DF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3B8ED3-61FE-46A8-9C9D-C11E048C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BB11FB-026E-45A5-AB71-79F6586C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0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AE79F2-E17D-454C-9204-48E89E88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791010-BB35-4B3D-8C05-0A16290E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3BC0E5-2F0E-42AA-8342-1312CE3D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8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DA66A-4A0E-4AA1-BEBF-DFF3910B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B89C9-5C21-44C4-BF75-B2DB52E10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9EFBF5-FE1D-4976-BB07-5BCBA54BA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7305C9-96E6-4D19-AB05-F7933274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768CD7-00C2-4649-838F-14A69EDE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2791BC-AFB1-4A68-AEB4-0AABA8FF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8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3945-25ED-4CA9-B9BE-D3F626B9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1369E3-FCEB-4CAB-AB2B-77DCA1C16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1F7674-8BB9-462C-B293-74D2D462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FBA28-BD5C-4FE5-AF31-1C58C8DE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6DF898-A215-454D-BF71-1F14EE7D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EC1244-8693-43DA-A630-61ECCF59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4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442A1-171F-402D-9A3E-3EE565B2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F471B6-EB5A-425D-8868-D94848A4B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8605D-2CFB-4B6F-8E78-75CEADC20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9410-9DC3-4BD2-A424-A641DEEA859D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525803-782D-4104-997E-A927AA947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583E4-51EE-4FEE-98EC-24D0E724B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CEFB-9FED-4020-BA6B-4765446E9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28B54ED7-B04B-4FD6-B9C2-DF083CFD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989" y="1753681"/>
            <a:ext cx="8660674" cy="266156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Готовимся к сдаче квартальной отчетности 2026: что изменилось в расчетах по заработной плате и договорам ГПХ в 2026 году</a:t>
            </a: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8473CE0-4145-4481-89A4-B56A8EC23430}"/>
              </a:ext>
            </a:extLst>
          </p:cNvPr>
          <p:cNvSpPr txBox="1">
            <a:spLocks/>
          </p:cNvSpPr>
          <p:nvPr/>
        </p:nvSpPr>
        <p:spPr>
          <a:xfrm>
            <a:off x="4610910" y="4833410"/>
            <a:ext cx="2970180" cy="545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167471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ИПН – разные ставки налога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2C32B-ACD1-4004-B794-C44A114E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08" y="1201784"/>
            <a:ext cx="11712992" cy="4167050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Ставка для расчета ИПН с доходов в виде дивидендов</a:t>
            </a:r>
            <a:endParaRPr lang="ru-RU" sz="2400" dirty="0">
              <a:latin typeface="PT Sans"/>
            </a:endParaRPr>
          </a:p>
        </p:txBody>
      </p:sp>
      <p:pic>
        <p:nvPicPr>
          <p:cNvPr id="1026" name="Picture 2" descr="C:\Users\T_Gurkina\Pictures\Screenpresso\2026-03-12_14h23_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081" y="1729755"/>
            <a:ext cx="7396707" cy="4876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ИПН – разные ставки налога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2C32B-ACD1-4004-B794-C44A114E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08" y="1201784"/>
            <a:ext cx="11712992" cy="4167050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Ставка для расчета ИПН в 1С:Бухгалтерии  для Казахстана, ред.3.0</a:t>
            </a:r>
            <a:endParaRPr lang="ru-RU" sz="2400" dirty="0">
              <a:latin typeface="PT Sans"/>
            </a:endParaRPr>
          </a:p>
        </p:txBody>
      </p:sp>
      <p:pic>
        <p:nvPicPr>
          <p:cNvPr id="2050" name="Picture 2" descr="C:\Users\T_Gurkina\Pictures\Screenpresso\2026-03-12_14h32_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135" y="1793149"/>
            <a:ext cx="10979585" cy="2609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T_Gurkina\Pictures\Screenpresso\2026-03-12_14h36_5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5555" y="1576039"/>
            <a:ext cx="6479176" cy="52558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ИПН – разные ставки налога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2C32B-ACD1-4004-B794-C44A114E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08" y="1201784"/>
            <a:ext cx="11712992" cy="4167050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Ставка для расчета ИПН в ЗУП, КА,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ERP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4" name="Picture 2" descr="C:\Users\T_Gurkina\Pictures\Screenpresso\2026-03-12_14h43_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10" y="1809615"/>
            <a:ext cx="11389598" cy="4369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5E32E-6AC3-B118-0160-F11BC245D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EFE76-DEB3-2641-F5B8-CE73D8E1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СН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A3E745-0F0C-8E8A-8E31-ED3646D9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74" y="1190638"/>
            <a:ext cx="9022043" cy="61203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Настройка Учетной политики по налоговому учету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03971" y="1763077"/>
            <a:ext cx="10416132" cy="4689973"/>
            <a:chOff x="203971" y="1763077"/>
            <a:chExt cx="10416132" cy="4689973"/>
          </a:xfrm>
        </p:grpSpPr>
        <p:pic>
          <p:nvPicPr>
            <p:cNvPr id="8194" name="Picture 2" descr="C:\Users\T_Gurkina\Pictures\Screenpresso\2026-03-03_16h00_3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3971" y="1820221"/>
              <a:ext cx="5347744" cy="46328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8195" name="Picture 3" descr="C:\Users\T_Gurkina\Pictures\Screenpresso\2026-03-03_16h01_2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10263" y="1763077"/>
              <a:ext cx="4709840" cy="46646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pic>
        <p:nvPicPr>
          <p:cNvPr id="8196" name="Picture 4" descr="C:\Users\T_Gurkina\Pictures\Screenpresso\2026-03-03_16h39_5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892" y="1670623"/>
            <a:ext cx="10562092" cy="4926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59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5E32E-6AC3-B118-0160-F11BC245D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EFE76-DEB3-2641-F5B8-CE73D8E1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СН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A3E745-0F0C-8E8A-8E31-ED3646D9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1795"/>
            <a:ext cx="11739966" cy="547697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Настройка УП учетной политики по налоговому учету</a:t>
            </a:r>
          </a:p>
        </p:txBody>
      </p:sp>
      <p:pic>
        <p:nvPicPr>
          <p:cNvPr id="9218" name="Picture 2" descr="C:\Users\T_Gurkina\Pictures\Screenpresso\2026-03-03_16h53_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05" y="1968951"/>
            <a:ext cx="5076979" cy="4658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19" name="Picture 3" descr="C:\Users\T_Gurkina\Pictures\Screenpresso\2026-03-03_16h54_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6109" y="1988690"/>
            <a:ext cx="5042917" cy="465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309361" y="1493912"/>
            <a:ext cx="397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b="1" i="1" dirty="0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Настройка с 01.01.2026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516" y="1506975"/>
            <a:ext cx="397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b="1" i="1" dirty="0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Настройка до 2026 года</a:t>
            </a:r>
          </a:p>
        </p:txBody>
      </p:sp>
    </p:spTree>
    <p:extLst>
      <p:ext uri="{BB962C8B-B14F-4D97-AF65-F5344CB8AC3E}">
        <p14:creationId xmlns:p14="http://schemas.microsoft.com/office/powerpoint/2010/main" val="217598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5E32E-6AC3-B118-0160-F11BC245D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EFE76-DEB3-2641-F5B8-CE73D8E1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СН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A3E745-0F0C-8E8A-8E31-ED3646D9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1795"/>
            <a:ext cx="11739966" cy="54769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Расчет СН при облагаемом доходе менее 14 МРП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i="1" dirty="0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Статья 556 НК РК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T_Gurkina\Pictures\Screenpresso\2026-03-03_17h00_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693" y="1634082"/>
            <a:ext cx="5971928" cy="3251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3" name="Picture 3" descr="C:\Users\T_Gurkina\Pictures\Screenpresso\2026-03-03_17h00_3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501" y="1695069"/>
            <a:ext cx="7620499" cy="4664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56754" y="4962333"/>
            <a:ext cx="4362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Пример: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Принят – 20.02.2026 г.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Начислено за месяц =</a:t>
            </a:r>
            <a:r>
              <a:rPr lang="ru-RU" dirty="0">
                <a:latin typeface="Arial" pitchFamily="34" charset="0"/>
                <a:cs typeface="Arial" pitchFamily="34" charset="0"/>
              </a:rPr>
              <a:t> 50 000тг.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Расчет СН </a:t>
            </a:r>
            <a:r>
              <a:rPr lang="ru-RU" dirty="0">
                <a:latin typeface="Arial" pitchFamily="34" charset="0"/>
                <a:cs typeface="Arial" pitchFamily="34" charset="0"/>
              </a:rPr>
              <a:t>= (50 000 – 5 000 (ОПВ) – 1 000 (ВОСМС)) * 6% =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2 640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98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5E32E-6AC3-B118-0160-F11BC245D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EFE76-DEB3-2641-F5B8-CE73D8E1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СН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A3E745-0F0C-8E8A-8E31-ED3646D9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71" y="994688"/>
            <a:ext cx="11739966" cy="481408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Ставка СН и порядок расчета</a:t>
            </a:r>
          </a:p>
        </p:txBody>
      </p:sp>
      <p:pic>
        <p:nvPicPr>
          <p:cNvPr id="11266" name="Picture 2" descr="C:\Users\T_Gurkina\Pictures\Screenpresso\2026-03-03_17h19_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7693" y="1510664"/>
            <a:ext cx="9475471" cy="3538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35131" y="1946365"/>
            <a:ext cx="44152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Пример: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 Начислено за месяц =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100 000тг.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Сумма СО за месяц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= </a:t>
            </a:r>
          </a:p>
          <a:p>
            <a:pPr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4 500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 Расчет СН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= (100 000 – 10 000 (ОПВ) – 2 000 (ВОСМС)) * 6% =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5 280 </a:t>
            </a:r>
            <a:r>
              <a:rPr lang="ru-RU" sz="2600" b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 descr="C:\Users\T_Gurkina\Pictures\Screenpresso\2026-03-05_14h23_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1080" y="1388291"/>
            <a:ext cx="7250475" cy="5417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59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FE835-E59E-A6D5-A2E3-B0D3EDBCC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EBEE-05A8-B268-19C5-ABF59B6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взносам и отчислениям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6340B-FBBB-229A-5D80-8DF6667C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71" y="1138381"/>
            <a:ext cx="11739966" cy="5205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 ОПВР увеличена ставка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b="1" i="1" dirty="0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Статья 251 СК РК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C:\Users\T_Gurkina\Pictures\Screenpresso\2026-03-03_17h43_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775" y="1553436"/>
            <a:ext cx="6455410" cy="1927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91737" y="3670663"/>
            <a:ext cx="45807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ОСМС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предельный объект для исчисления ООСМС увеличен с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10 МЗП до 40 МЗП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предельный объект для исчисления ВОСМС увеличен с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10 МЗП до 20 МЗП</a:t>
            </a:r>
          </a:p>
        </p:txBody>
      </p:sp>
      <p:pic>
        <p:nvPicPr>
          <p:cNvPr id="12291" name="Picture 3" descr="C:\Users\T_Gurkina\Pictures\Screenpresso\2026-03-03_17h50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0639" y="3321864"/>
            <a:ext cx="6837817" cy="3335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37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FE835-E59E-A6D5-A2E3-B0D3EDBCC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EBEE-05A8-B268-19C5-ABF59B6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взносам и отчислениям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6340B-FBBB-229A-5D80-8DF6667C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71" y="1138381"/>
            <a:ext cx="11739966" cy="5205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Увеличена ставка для расчет ЕП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i="1" dirty="0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Статья 822 НК РК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C:\Users\T_Gurkina\Pictures\Screenpresso\2026-03-03_17h59_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831" y="1804579"/>
            <a:ext cx="7759701" cy="2111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15" name="Picture 3" descr="C:\Users\T_Gurkina\Pictures\Screenpresso\2026-03-03_18h00_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21" y="4467497"/>
            <a:ext cx="9929651" cy="1896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DB06340B-FBBB-229A-5D80-8DF6667C1207}"/>
              </a:ext>
            </a:extLst>
          </p:cNvPr>
          <p:cNvSpPr txBox="1">
            <a:spLocks/>
          </p:cNvSpPr>
          <p:nvPr/>
        </p:nvSpPr>
        <p:spPr>
          <a:xfrm>
            <a:off x="174209" y="3946895"/>
            <a:ext cx="11739966" cy="520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Изменили доли налогов, взносов и платежей в составе ЕП</a:t>
            </a:r>
          </a:p>
        </p:txBody>
      </p:sp>
    </p:spTree>
    <p:extLst>
      <p:ext uri="{BB962C8B-B14F-4D97-AF65-F5344CB8AC3E}">
        <p14:creationId xmlns:p14="http://schemas.microsoft.com/office/powerpoint/2010/main" val="391937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FE835-E59E-A6D5-A2E3-B0D3EDBCC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EBEE-05A8-B268-19C5-ABF59B6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расчетах по договорам ГПХ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6340B-FBBB-229A-5D80-8DF6667C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71" y="1216759"/>
            <a:ext cx="11739966" cy="507534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Расчет СО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исключено ограничение по минимальному объекту</a:t>
            </a:r>
          </a:p>
        </p:txBody>
      </p:sp>
      <p:pic>
        <p:nvPicPr>
          <p:cNvPr id="14338" name="Picture 2" descr="C:\Users\T_Gurkina\Pictures\Screenpresso\2026-03-03_21h00_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403" y="1771059"/>
            <a:ext cx="7356523" cy="4590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6754" y="1997065"/>
            <a:ext cx="436299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Пример расчета в 2026г.: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 Начислено по договору ГПХ =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50 000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 Расчет СО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= (50 000 – 5 000 (ОПВ)) * 5% =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2 250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880" y="4204688"/>
            <a:ext cx="436299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Пример расчета ДО 2026г.: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 Начислено по договору ГПХ =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50 000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 Расчет СО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= 85 000 (МЗП) * 5% =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4 250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600" b="1" i="1" dirty="0">
                <a:latin typeface="Arial" pitchFamily="34" charset="0"/>
                <a:cs typeface="Arial" pitchFamily="34" charset="0"/>
              </a:rPr>
              <a:t>* Применялся минимальный предел 1 МЗП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132" y="6423353"/>
            <a:ext cx="8660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b="1" i="1" dirty="0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Максимальная сумма СО в 2026 г. = 7 МЗП * 5% = 29 750 </a:t>
            </a:r>
            <a:r>
              <a:rPr lang="ru-RU" b="1" i="1" dirty="0" err="1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b="1" i="1" dirty="0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37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ИПН - вычеты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2C32B-ACD1-4004-B794-C44A114E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08" y="1201784"/>
            <a:ext cx="11712992" cy="4167050"/>
          </a:xfrm>
        </p:spPr>
        <p:txBody>
          <a:bodyPr>
            <a:normAutofit/>
          </a:bodyPr>
          <a:lstStyle/>
          <a:p>
            <a:pPr marL="269875" indent="-269875"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1. Налоговый вычет социальных платежей:</a:t>
            </a:r>
          </a:p>
          <a:p>
            <a:pPr lvl="1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ОПВ;</a:t>
            </a:r>
          </a:p>
          <a:p>
            <a:pPr lvl="1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ВОСМС;</a:t>
            </a:r>
          </a:p>
          <a:p>
            <a:pPr lvl="1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СО (по ГПХ).</a:t>
            </a:r>
          </a:p>
          <a:p>
            <a:pPr marL="0" indent="0"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2. Базовый налоговый вычет (30 МРП);</a:t>
            </a:r>
          </a:p>
          <a:p>
            <a:pPr marL="0" indent="0"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3. Социальные налоговые вычеты:</a:t>
            </a:r>
          </a:p>
          <a:p>
            <a:pPr lvl="1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Лица с инвалидностью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1 и 2 групп 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5 000 МРП</a:t>
            </a:r>
            <a:r>
              <a:rPr lang="ru-RU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Лица с инвалидностью 3 группы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и др.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– 882 МРП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sz="2400" dirty="0">
              <a:latin typeface="PT Sans"/>
            </a:endParaRPr>
          </a:p>
        </p:txBody>
      </p:sp>
      <p:pic>
        <p:nvPicPr>
          <p:cNvPr id="1026" name="Picture 2" descr="C:\Users\T_Gurkina\Pictures\Screenpresso\2026-03-03_08h32_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2427" y="1714457"/>
            <a:ext cx="5765072" cy="2950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106195" y="4864129"/>
            <a:ext cx="397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b="1" i="1" dirty="0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Статья 401 НК РК</a:t>
            </a:r>
          </a:p>
        </p:txBody>
      </p:sp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FE835-E59E-A6D5-A2E3-B0D3EDBCC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EBEE-05A8-B268-19C5-ABF59B6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расчетах по договорам ГПХ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6340B-FBBB-229A-5D80-8DF6667C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08" y="1255952"/>
            <a:ext cx="11739966" cy="54672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Расчет СО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единый предел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облагаемого дохода по ГПХ и дохода работника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754" y="1685106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Пример: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Начислено за месяц =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500 000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Начислено по договору ГПХ =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200 000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Расчет СО по доходу работника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= (500 000 – 50 000 (ОПВ)) * 5% =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22 500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Облагаемый доход итого =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450 000 + 180 000 = 630 000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&gt;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7 МЗП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Расчет СО по ГПХ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= (595 000 (7 МЗП) – 450 000) * 5% =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7 250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Сумма СО итого =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22 500 + 7 250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= </a:t>
            </a:r>
            <a:r>
              <a:rPr lang="ru-RU" b="1" i="1" dirty="0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29 750 </a:t>
            </a:r>
            <a:r>
              <a:rPr lang="ru-RU" b="1" i="1" dirty="0" err="1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b="1" i="1" dirty="0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000" b="1" dirty="0">
              <a:latin typeface="PT Sans"/>
            </a:endParaRPr>
          </a:p>
        </p:txBody>
      </p:sp>
      <p:pic>
        <p:nvPicPr>
          <p:cNvPr id="15363" name="Picture 3" descr="C:\Users\T_Gurkina\Pictures\Screenpresso\2026-03-04_09h23_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9465" y="1750423"/>
            <a:ext cx="6947735" cy="4904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35132" y="6048103"/>
            <a:ext cx="457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b="1" i="1" dirty="0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Максимальная сумма СО в 2026 г. = 7 МЗП * 5% = 29 750 </a:t>
            </a:r>
            <a:r>
              <a:rPr lang="ru-RU" b="1" i="1" dirty="0" err="1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b="1" i="1" dirty="0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37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FE835-E59E-A6D5-A2E3-B0D3EDBCC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EBEE-05A8-B268-19C5-ABF59B6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расчетах по договорам ГПХ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6340B-FBBB-229A-5D80-8DF6667C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71" y="1203701"/>
            <a:ext cx="11739966" cy="559785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Расчет СО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счет физического лица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863" y="1752324"/>
            <a:ext cx="111905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п. 10-1 Правил исчисления и уплаты социальных отчислений (с 1 января 2026 года)</a:t>
            </a: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Исчисление, удержание и перечисление в Фонд социальных отчислений физических лиц, получающих доходы по договорам гражданско-правового характера, осуществляются плательщиками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счет доходов таких физических лиц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6387" name="Picture 3" descr="C:\Users\T_Gurkina\Pictures\Screenpresso\2026-03-04_11h57_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9918" y="3225525"/>
            <a:ext cx="7154635" cy="3423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377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FE835-E59E-A6D5-A2E3-B0D3EDBCC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T_Gurkina\Pictures\Screenpresso\2026-03-04_16h29_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016" y="1722856"/>
            <a:ext cx="8398942" cy="4972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EBEE-05A8-B268-19C5-ABF59B6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учета в ЗУП, КА, </a:t>
            </a:r>
            <a:r>
              <a:rPr lang="en-US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  <a:endParaRPr lang="ru-RU" sz="3600" b="1" dirty="0">
              <a:solidFill>
                <a:srgbClr val="D9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6340B-FBBB-229A-5D80-8DF6667C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71" y="1269015"/>
            <a:ext cx="11739966" cy="4683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Расчет СО</a:t>
            </a:r>
          </a:p>
          <a:p>
            <a:pPr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T_Gurkina\Pictures\Screenpresso\2026-03-04_16h31_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178" y="1629520"/>
            <a:ext cx="8678771" cy="5006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3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FE835-E59E-A6D5-A2E3-B0D3EDBCC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_Gurkina\Pictures\Screenpresso\2026-03-04_19h10_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1820" y="1651818"/>
            <a:ext cx="7877260" cy="49710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EBEE-05A8-B268-19C5-ABF59B6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учета в ЗУП</a:t>
            </a:r>
          </a:p>
        </p:txBody>
      </p:sp>
      <p:pic>
        <p:nvPicPr>
          <p:cNvPr id="1026" name="Picture 2" descr="C:\Users\T_Gurkina\Pictures\Screenpresso\2026-03-04_15h36_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2110" y="1752919"/>
            <a:ext cx="8234587" cy="4898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DB06340B-FBBB-229A-5D80-8DF6667C1207}"/>
              </a:ext>
            </a:extLst>
          </p:cNvPr>
          <p:cNvSpPr txBox="1">
            <a:spLocks/>
          </p:cNvSpPr>
          <p:nvPr/>
        </p:nvSpPr>
        <p:spPr>
          <a:xfrm>
            <a:off x="187271" y="1269015"/>
            <a:ext cx="11739966" cy="4683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Настройка учетной политики – 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режимы</a:t>
            </a:r>
            <a:r>
              <a:rPr kumimoji="0" lang="ru-RU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налогообложения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FE835-E59E-A6D5-A2E3-B0D3EDBCC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EBEE-05A8-B268-19C5-ABF59B6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учета в ЗУП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B06340B-FBBB-229A-5D80-8DF6667C1207}"/>
              </a:ext>
            </a:extLst>
          </p:cNvPr>
          <p:cNvSpPr txBox="1">
            <a:spLocks/>
          </p:cNvSpPr>
          <p:nvPr/>
        </p:nvSpPr>
        <p:spPr>
          <a:xfrm>
            <a:off x="187271" y="1269015"/>
            <a:ext cx="11739966" cy="4683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Настройка учетной политики – 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 применения ЕП</a:t>
            </a:r>
          </a:p>
        </p:txBody>
      </p:sp>
      <p:pic>
        <p:nvPicPr>
          <p:cNvPr id="3074" name="Picture 2" descr="C:\Users\T_Gurkina\Pictures\Screenpresso\2026-03-04_17h19_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751" y="1803628"/>
            <a:ext cx="8848496" cy="4780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377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FE835-E59E-A6D5-A2E3-B0D3EDBCC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EBEE-05A8-B268-19C5-ABF59B6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учета в ЗУП, КА, </a:t>
            </a:r>
            <a:r>
              <a:rPr lang="en-US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  <a:endParaRPr lang="ru-RU" sz="3600" b="1" dirty="0">
              <a:solidFill>
                <a:srgbClr val="D9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T_Gurkina\Pictures\Screenpresso\2026-03-04_19h17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098" y="1825761"/>
            <a:ext cx="11095950" cy="3778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DB06340B-FBBB-229A-5D80-8DF6667C1207}"/>
              </a:ext>
            </a:extLst>
          </p:cNvPr>
          <p:cNvSpPr txBox="1">
            <a:spLocks/>
          </p:cNvSpPr>
          <p:nvPr/>
        </p:nvSpPr>
        <p:spPr>
          <a:xfrm>
            <a:off x="187271" y="1269015"/>
            <a:ext cx="11739966" cy="4683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Доходы, не подлежащие налогообложению частично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9" name="Picture 3" descr="C:\Users\T_Gurkina\Pictures\Screenpresso\2026-03-04_19h24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997" y="1778591"/>
            <a:ext cx="9155113" cy="4725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3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28B54ED7-B04B-4FD6-B9C2-DF083CFD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9949" y="2184760"/>
            <a:ext cx="6772102" cy="1637608"/>
          </a:xfrm>
        </p:spPr>
        <p:txBody>
          <a:bodyPr>
            <a:normAutofit/>
          </a:bodyPr>
          <a:lstStyle/>
          <a:p>
            <a:r>
              <a:rPr lang="kk-KZ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solidFill>
                <a:srgbClr val="D9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8473CE0-4145-4481-89A4-B56A8EC23430}"/>
              </a:ext>
            </a:extLst>
          </p:cNvPr>
          <p:cNvSpPr txBox="1">
            <a:spLocks/>
          </p:cNvSpPr>
          <p:nvPr/>
        </p:nvSpPr>
        <p:spPr>
          <a:xfrm>
            <a:off x="4335733" y="4680710"/>
            <a:ext cx="3520534" cy="54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Докладчика</a:t>
            </a:r>
          </a:p>
          <a:p>
            <a:r>
              <a:rPr lang="ru-RU" sz="28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00965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_Gurkina\Pictures\Screenpresso\2026-03-03_10h12_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67" y="1818595"/>
            <a:ext cx="11200504" cy="4111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T_Gurkina\Pictures\Screenpresso\2026-03-03_10h50_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710" y="1755228"/>
            <a:ext cx="11256847" cy="4123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ИПН - вычеты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2C32B-ACD1-4004-B794-C44A114E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08" y="1201784"/>
            <a:ext cx="11712992" cy="4167050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Заявление на предоставление налоговых вычетов</a:t>
            </a:r>
          </a:p>
          <a:p>
            <a:pPr marL="457200" indent="-457200">
              <a:buAutoNum type="arabicPeriod"/>
              <a:defRPr/>
            </a:pPr>
            <a:endParaRPr lang="ru-RU" sz="2400" dirty="0">
              <a:latin typeface="PT Sans"/>
            </a:endParaRPr>
          </a:p>
        </p:txBody>
      </p:sp>
      <p:pic>
        <p:nvPicPr>
          <p:cNvPr id="8" name="Рисунок 7" descr="2026-03-03_10h21_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011680"/>
            <a:ext cx="11862893" cy="36184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ИПН - вычеты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2C32B-ACD1-4004-B794-C44A114E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08" y="1201784"/>
            <a:ext cx="11712992" cy="4167050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Отчет по предоставленным налоговым вычетам</a:t>
            </a:r>
          </a:p>
          <a:p>
            <a:pPr marL="457200" indent="-457200">
              <a:buAutoNum type="arabicPeriod"/>
              <a:defRPr/>
            </a:pPr>
            <a:endParaRPr lang="ru-RU" sz="2400" dirty="0">
              <a:latin typeface="PT Sans"/>
            </a:endParaRPr>
          </a:p>
        </p:txBody>
      </p:sp>
      <p:pic>
        <p:nvPicPr>
          <p:cNvPr id="3074" name="Picture 2" descr="C:\Users\T_Gurkina\Pictures\Screenpresso\2026-03-03_10h38_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636" y="2004649"/>
            <a:ext cx="11509402" cy="3873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ИПН - вычеты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2C32B-ACD1-4004-B794-C44A114E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08" y="1201784"/>
            <a:ext cx="11712992" cy="4167050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Правила проверки учета по предоставленным налоговым вычетам</a:t>
            </a:r>
          </a:p>
          <a:p>
            <a:pPr marL="457200" indent="-457200">
              <a:buAutoNum type="arabicPeriod"/>
              <a:defRPr/>
            </a:pPr>
            <a:endParaRPr lang="ru-RU" sz="2400" dirty="0">
              <a:latin typeface="PT Sans"/>
            </a:endParaRPr>
          </a:p>
        </p:txBody>
      </p:sp>
      <p:pic>
        <p:nvPicPr>
          <p:cNvPr id="4099" name="Picture 3" descr="C:\Users\T_Gurkina\Pictures\Screenpresso\2026-03-03_11h37_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865" y="1618388"/>
            <a:ext cx="9229227" cy="4800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C:\Users\T_Gurkina\Pictures\Screenpresso\2026-03-03_11h40_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262" y="1674903"/>
            <a:ext cx="10471187" cy="4647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1" name="Picture 5" descr="C:\Users\T_Gurkina\Pictures\Screenpresso\2026-03-03_11h40_4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4153" y="1552567"/>
            <a:ext cx="7212647" cy="5279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ИПН – ставка налога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2C32B-ACD1-4004-B794-C44A114E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08" y="1201784"/>
            <a:ext cx="11712992" cy="4167050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Прогрессивная шкала ставок ИПН в 2026 году – </a:t>
            </a:r>
            <a:r>
              <a:rPr lang="ru-RU" sz="2400" b="1" i="1" dirty="0">
                <a:solidFill>
                  <a:srgbClr val="D91921"/>
                </a:solidFill>
                <a:latin typeface="Arial" pitchFamily="34" charset="0"/>
                <a:cs typeface="Arial" pitchFamily="34" charset="0"/>
              </a:rPr>
              <a:t>Статья 363 НК РК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  <a:defRPr/>
            </a:pPr>
            <a:endParaRPr lang="ru-RU" sz="2400" dirty="0">
              <a:latin typeface="PT Sans"/>
            </a:endParaRPr>
          </a:p>
        </p:txBody>
      </p:sp>
      <p:pic>
        <p:nvPicPr>
          <p:cNvPr id="5122" name="Picture 2" descr="C:\Users\T_Gurkina\Pictures\Screenpresso\2026-03-03_11h51_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216" y="1589315"/>
            <a:ext cx="10528390" cy="2198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C:\Users\T_Gurkina\Pictures\Screenpresso\2026-03-03_11h50_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3642" y="3893178"/>
            <a:ext cx="4846320" cy="2875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ИПН – расчет налога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2C32B-ACD1-4004-B794-C44A114E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08" y="1201784"/>
            <a:ext cx="11712992" cy="4167050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Расчет ИПН в 2026 году</a:t>
            </a:r>
          </a:p>
          <a:p>
            <a:pPr marL="457200" indent="-457200">
              <a:buAutoNum type="arabicPeriod"/>
              <a:defRPr/>
            </a:pPr>
            <a:endParaRPr lang="ru-RU" sz="2400" dirty="0">
              <a:latin typeface="PT Sans"/>
            </a:endParaRPr>
          </a:p>
        </p:txBody>
      </p:sp>
      <p:pic>
        <p:nvPicPr>
          <p:cNvPr id="6146" name="Picture 2" descr="C:\Users\T_Gurkina\Pictures\Screenpresso\2026-03-03_14h26_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6203" y="1789611"/>
            <a:ext cx="8420004" cy="37098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6126" y="1619794"/>
            <a:ext cx="36053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Пример:</a:t>
            </a: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марте начислено: </a:t>
            </a:r>
            <a:r>
              <a:rPr lang="ru-RU" dirty="0">
                <a:latin typeface="Arial" pitchFamily="34" charset="0"/>
                <a:cs typeface="Arial" pitchFamily="34" charset="0"/>
              </a:rPr>
              <a:t>20 млн.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dirty="0">
                <a:latin typeface="Arial" pitchFamily="34" charset="0"/>
                <a:cs typeface="Arial" pitchFamily="34" charset="0"/>
              </a:rPr>
              <a:t>. (общий доход с начала года = 40 млн.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dirty="0"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Сумма налоговых вычетов за мес. =</a:t>
            </a:r>
            <a:r>
              <a:rPr lang="ru-RU" dirty="0">
                <a:latin typeface="Arial" pitchFamily="34" charset="0"/>
                <a:cs typeface="Arial" pitchFamily="34" charset="0"/>
              </a:rPr>
              <a:t> 588 750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Облагаемый доход с начала года =</a:t>
            </a:r>
            <a:r>
              <a:rPr lang="ru-RU" dirty="0">
                <a:latin typeface="Arial" pitchFamily="34" charset="0"/>
                <a:cs typeface="Arial" pitchFamily="34" charset="0"/>
              </a:rPr>
              <a:t> 38 223 750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Расчет:</a:t>
            </a: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ИПН</a:t>
            </a:r>
            <a:r>
              <a:rPr lang="ru-RU" dirty="0">
                <a:latin typeface="Arial" pitchFamily="34" charset="0"/>
                <a:cs typeface="Arial" pitchFamily="34" charset="0"/>
              </a:rPr>
              <a:t> = 8 500 МРП = </a:t>
            </a:r>
            <a:r>
              <a:rPr lang="en-US" dirty="0">
                <a:latin typeface="Arial" pitchFamily="34" charset="0"/>
                <a:cs typeface="Arial" pitchFamily="34" charset="0"/>
              </a:rPr>
              <a:t>36 762 500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dirty="0">
                <a:latin typeface="Arial" pitchFamily="34" charset="0"/>
                <a:cs typeface="Arial" pitchFamily="34" charset="0"/>
              </a:rPr>
              <a:t>. * 10%</a:t>
            </a:r>
          </a:p>
          <a:p>
            <a:pPr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ИПН с превышения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= 38 233 750 - </a:t>
            </a:r>
            <a:r>
              <a:rPr lang="en-US" dirty="0">
                <a:latin typeface="Arial" pitchFamily="34" charset="0"/>
                <a:cs typeface="Arial" pitchFamily="34" charset="0"/>
              </a:rPr>
              <a:t>36 762 500</a:t>
            </a:r>
            <a:r>
              <a:rPr lang="ru-RU" dirty="0">
                <a:latin typeface="Arial" pitchFamily="34" charset="0"/>
                <a:cs typeface="Arial" pitchFamily="34" charset="0"/>
              </a:rPr>
              <a:t> 1 471 250 *15% =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220 687,5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ИПН – расчет налога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2C32B-ACD1-4004-B794-C44A114E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08" y="1201784"/>
            <a:ext cx="11712992" cy="4167050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Расчет ИПН в 2026 году – отмена корректировки 90%</a:t>
            </a:r>
          </a:p>
          <a:p>
            <a:pPr marL="457200" indent="-457200">
              <a:buAutoNum type="arabicPeriod"/>
              <a:defRPr/>
            </a:pPr>
            <a:endParaRPr lang="ru-RU" sz="2400" dirty="0">
              <a:latin typeface="PT Sans"/>
            </a:endParaRPr>
          </a:p>
        </p:txBody>
      </p:sp>
      <p:pic>
        <p:nvPicPr>
          <p:cNvPr id="2050" name="Picture 2" descr="C:\Users\T_Gurkina\Pictures\Screenpresso\2026-03-12_15h53_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23" y="1773529"/>
            <a:ext cx="8325376" cy="4343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ИПН – справка о расчетах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2C32B-ACD1-4004-B794-C44A114E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08" y="1201784"/>
            <a:ext cx="11712992" cy="4167050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Справка о расчетах с физическим лицом</a:t>
            </a:r>
            <a:endParaRPr lang="ru-RU" sz="2400" dirty="0">
              <a:latin typeface="PT Sans"/>
            </a:endParaRPr>
          </a:p>
        </p:txBody>
      </p:sp>
      <p:pic>
        <p:nvPicPr>
          <p:cNvPr id="7170" name="Picture 2" descr="C:\Users\T_Gurkina\Pictures\Screenpresso\2026-03-03_15h38_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58" y="1631262"/>
            <a:ext cx="9168447" cy="51288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:\Users\T_Gurkina\Pictures\Screenpresso\2026-03-12_15h27_3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843" y="1613629"/>
            <a:ext cx="7335248" cy="5231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3293</Words>
  <Application>Microsoft Office PowerPoint</Application>
  <PresentationFormat>Широкоэкранный</PresentationFormat>
  <Paragraphs>286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PT Sans</vt:lpstr>
      <vt:lpstr>Тема Office</vt:lpstr>
      <vt:lpstr>Готовимся к сдаче квартальной отчетности 2026: что изменилось в расчетах по заработной плате и договорам ГПХ в 2026 году</vt:lpstr>
      <vt:lpstr>Изменения по ИПН - вычеты</vt:lpstr>
      <vt:lpstr>Изменения по ИПН - вычеты</vt:lpstr>
      <vt:lpstr>Изменения по ИПН - вычеты</vt:lpstr>
      <vt:lpstr>Изменения по ИПН - вычеты</vt:lpstr>
      <vt:lpstr>Изменения по ИПН – ставка налога</vt:lpstr>
      <vt:lpstr>Изменения по ИПН – расчет налога</vt:lpstr>
      <vt:lpstr>Изменения по ИПН – расчет налога</vt:lpstr>
      <vt:lpstr>Изменения по ИПН – справка о расчетах</vt:lpstr>
      <vt:lpstr>Изменения по ИПН – разные ставки налога</vt:lpstr>
      <vt:lpstr>Изменения по ИПН – разные ставки налога</vt:lpstr>
      <vt:lpstr>Изменения по ИПН – разные ставки налога</vt:lpstr>
      <vt:lpstr>Изменения по СН</vt:lpstr>
      <vt:lpstr>Изменения по СН</vt:lpstr>
      <vt:lpstr>Изменения по СН</vt:lpstr>
      <vt:lpstr>Изменения по СН</vt:lpstr>
      <vt:lpstr>Изменения по взносам и отчислениям</vt:lpstr>
      <vt:lpstr>Изменения по взносам и отчислениям</vt:lpstr>
      <vt:lpstr>Изменения в расчетах по договорам ГПХ</vt:lpstr>
      <vt:lpstr>Изменения в расчетах по договорам ГПХ</vt:lpstr>
      <vt:lpstr>Изменения в расчетах по договорам ГПХ</vt:lpstr>
      <vt:lpstr>Особенности учета в ЗУП, КА, ERP</vt:lpstr>
      <vt:lpstr>Изменения учета в ЗУП</vt:lpstr>
      <vt:lpstr>Изменения учета в ЗУП</vt:lpstr>
      <vt:lpstr>Особенности учета в ЗУП, КА, ERP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Айгерим Абдилдина</dc:creator>
  <cp:lastModifiedBy>V_Guseva</cp:lastModifiedBy>
  <cp:revision>268</cp:revision>
  <dcterms:created xsi:type="dcterms:W3CDTF">2021-02-11T07:00:51Z</dcterms:created>
  <dcterms:modified xsi:type="dcterms:W3CDTF">2026-03-13T14:55:55Z</dcterms:modified>
</cp:coreProperties>
</file>