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257" r:id="rId3"/>
    <p:sldId id="269" r:id="rId4"/>
    <p:sldId id="270" r:id="rId5"/>
    <p:sldId id="271" r:id="rId6"/>
    <p:sldId id="302" r:id="rId7"/>
    <p:sldId id="272" r:id="rId8"/>
    <p:sldId id="273" r:id="rId9"/>
    <p:sldId id="274" r:id="rId10"/>
    <p:sldId id="260" r:id="rId11"/>
    <p:sldId id="261" r:id="rId12"/>
    <p:sldId id="303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75" r:id="rId21"/>
    <p:sldId id="276" r:id="rId22"/>
    <p:sldId id="277" r:id="rId23"/>
    <p:sldId id="278" r:id="rId24"/>
    <p:sldId id="279" r:id="rId25"/>
    <p:sldId id="284" r:id="rId26"/>
    <p:sldId id="289" r:id="rId27"/>
    <p:sldId id="293" r:id="rId28"/>
    <p:sldId id="294" r:id="rId29"/>
    <p:sldId id="295" r:id="rId30"/>
    <p:sldId id="305" r:id="rId31"/>
    <p:sldId id="306" r:id="rId32"/>
    <p:sldId id="296" r:id="rId33"/>
    <p:sldId id="297" r:id="rId34"/>
    <p:sldId id="298" r:id="rId35"/>
    <p:sldId id="299" r:id="rId36"/>
    <p:sldId id="307" r:id="rId37"/>
    <p:sldId id="304" r:id="rId38"/>
    <p:sldId id="308" r:id="rId39"/>
    <p:sldId id="309" r:id="rId40"/>
    <p:sldId id="310" r:id="rId41"/>
    <p:sldId id="311" r:id="rId42"/>
    <p:sldId id="258" r:id="rId4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19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71186" autoAdjust="0"/>
  </p:normalViewPr>
  <p:slideViewPr>
    <p:cSldViewPr snapToGrid="0" showGuides="1">
      <p:cViewPr varScale="1">
        <p:scale>
          <a:sx n="78" d="100"/>
          <a:sy n="78" d="100"/>
        </p:scale>
        <p:origin x="178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B09517-2C77-49CB-A588-93C8C06A34D7}" type="datetimeFigureOut">
              <a:rPr lang="ru-RU" smtClean="0"/>
              <a:t>05.04.2026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B006FF-45F3-43DA-8090-89F59431BF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984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B006FF-45F3-43DA-8090-89F59431BF3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0854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FAB4C6-1300-F1CA-88AA-772FB95ACB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93330A1B-56D8-AE8F-C7C5-CBB2C53C1A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C9E5F5EB-5D1B-DFCC-04F8-68595E902F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 1 января 2026 года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получатель работ, услуг, от нерезидента, 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являющийся плательщиком НДС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обязан выписывать ЭСФ за нерезидента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случае, если 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(п. 1 ст. 454 НК РК): </a:t>
            </a: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услуги и работы оказываются на возмездной основе и местом реализации является РК; </a:t>
            </a: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оборот, является облагаемым оборотом по НДС.</a:t>
            </a:r>
          </a:p>
          <a:p>
            <a:pPr marL="0" lvl="0" indent="0">
              <a:buFont typeface="Wingdings" panose="05000000000000000000" pitchFamily="2" charset="2"/>
              <a:buNone/>
            </a:pP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Начиная с релиза 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3.0.69.1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конфигурации «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1С:Бухгалтерия 8 для Казахстана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», 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реализована возможность выписки ЭСФ за нерезидента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lvl="0" indent="0">
              <a:buFont typeface="Wingdings" panose="05000000000000000000" pitchFamily="2" charset="2"/>
              <a:buNone/>
            </a:pP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удобства пользователя, документы в целях отражения НДС за нерезидента 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размещены в отдельном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подразделе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Отражение НДС за нерезидента,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раздела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Покупка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br>
              <a:rPr lang="ru-RU" dirty="0"/>
            </a:br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27002CA-0EFD-5C6D-D0BF-22EED2422F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B006FF-45F3-43DA-8090-89F59431BF39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9321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E79C82-E53C-9BA0-B6DA-5129E808A5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4101C4DA-FFB5-EFC7-ED91-1F05DDBA8F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A78AB972-2F94-3657-1BCF-BB4AF8D20C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Поступление работ, услуг от нерезидента в учетной системе отражается документом 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Поступление ТМЗ и услуг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 видом 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Поступление от нерезидента. </a:t>
            </a:r>
          </a:p>
          <a:p>
            <a:endParaRPr lang="ru-RU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Обратите внимание! Исключена возможность создания счета-фактуры на основании документа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Поступления ТМЗ и услуг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 видом операции 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Поступление от нерезидента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2A86CA2-6105-D51A-4259-9960DA4B26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B006FF-45F3-43DA-8090-89F59431BF39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42764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2B49DA-6D6C-A8CB-DF9F-E049C77F74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C177F1F0-C07E-AD5C-FAE3-1B1A35EA80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D183F278-2F61-F0EF-9FF4-B3CDB420F2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Также стоит отметить, что документ 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Поступление ТМЗ и услуг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 видом 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Поступление от нерезидента предназначен только для оформления услуг.</a:t>
            </a:r>
          </a:p>
          <a:p>
            <a:endParaRPr lang="ru-RU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Обратите внимание!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случае поступления работ, услуг от нерезидента выбирается договор, с установленным признаком 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Организация выступает в качестве налогового агента по уплате НДС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br>
              <a:rPr lang="ru-RU" dirty="0"/>
            </a:br>
            <a:endParaRPr lang="ru-RU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7EEB6AE-E43C-8F73-E336-2DC5156415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B006FF-45F3-43DA-8090-89F59431BF39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19366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3ED887-DC90-0E00-3417-150B52BD68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D715B159-C1ED-3877-DBB1-434B186AD9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CB9A3831-298A-E389-0CE5-AED9A0424A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основании документа поступления, формируется документ 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Регистрация НДС за нерезидента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 видом операции 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Начисление НДС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 этом 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Дата поступления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автоматически заполняется 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основании даты документа поступления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1133491-E9CE-96AE-90E3-B6A61176A2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B006FF-45F3-43DA-8090-89F59431BF39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0058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A32E86-855A-067B-B0F1-3199E532F5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C1638CC2-B229-5A21-5402-06BA7CEE57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CA5B86AA-1E8B-A681-7B0E-01AF5CE3A4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основании документа 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Регистрация НДС  за нерезидента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 видом операции 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Начисление НДС 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можно 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создать документ Счет-Фактура (выданный).</a:t>
            </a:r>
          </a:p>
          <a:p>
            <a:endParaRPr lang="ru-RU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соответствии с 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пунктом 9 статьи 493 НК РК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ЭСФ выписывается:  </a:t>
            </a: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 ранее даты уплаты в бюджет НДС за нерезидента; </a:t>
            </a: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не позднее 5 календарных дней после уплаты в бюджет.</a:t>
            </a:r>
            <a:endParaRPr lang="ru-RU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A2CAE77-34BF-CF25-1C99-5F11BE5C46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B006FF-45F3-43DA-8090-89F59431BF39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0342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6407BB-D1E0-BBCB-A868-AAE504B602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31CB9D56-FA14-68DA-F280-B73430727E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6F6D0C63-20D2-5F51-F000-6666A069A0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Созданный СФ автоматически заполняется информацией из документа-основания. Документом-основанием в этом случае будет 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Регистрация НДС за нерезидента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при этом поле 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Дата оборота 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заполняется из документа 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Поступление ТМЗ и услуг: Поступление от нерезидента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 При необходимости дату можно изменить.</a:t>
            </a:r>
            <a:br>
              <a:rPr lang="ru-RU" dirty="0"/>
            </a:br>
            <a:endParaRPr lang="ru-RU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D926306-FD2D-4ACA-8D93-B7ED545E79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B006FF-45F3-43DA-8090-89F59431BF39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8560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EA498D-5B3C-A2DB-2C54-B4BAD4B585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76DABC35-40B4-934A-26E3-1A2A754E43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DBFA57B7-FE40-B769-8B4E-23BE7CF662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основании документа 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Счет-фактура (НДС за нерезидента)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можно создать 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Электронный счет-фактуру (ЭСФ).</a:t>
            </a:r>
            <a:br>
              <a:rPr lang="ru-RU" dirty="0"/>
            </a:br>
            <a:br>
              <a:rPr lang="ru-RU" dirty="0"/>
            </a:br>
            <a:endParaRPr lang="ru-RU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A7F0614-7748-172F-0BB1-E1C15C2D05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B006FF-45F3-43DA-8090-89F59431BF39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7292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7A7ECD-9790-7D8D-2FF0-B15E31B84B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C073BFD0-AC23-8C31-C09C-38A030F828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8959E255-6E5E-6541-EECD-AB06AC0663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Основное отличие ЭСФ за нерезидента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 других видов операций по выписке ЭСФ 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том, что оформляется получателем, за поставщика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Поэтому 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качестве поставщика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отражается 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компания-нерезидента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а 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качестве получателя компания-получатель работ, услуг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  <a:br>
              <a:rPr lang="ru-RU" dirty="0"/>
            </a:br>
            <a:br>
              <a:rPr lang="ru-RU" dirty="0"/>
            </a:br>
            <a:endParaRPr lang="ru-RU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962D0D5-0122-925D-2549-AAFBC4E430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B006FF-45F3-43DA-8090-89F59431BF39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95505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0D5CE8-ED74-CFC7-3F5E-8E38725B22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979D8CFA-24F6-4366-6368-729E63E420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508653E7-4FA6-2039-D272-A43B1D46D9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категории поставщика отмечается новая категория 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Нерезидент (поставщик работ, услуг).</a:t>
            </a:r>
          </a:p>
          <a:p>
            <a:br>
              <a:rPr lang="ru-RU" dirty="0"/>
            </a:br>
            <a:br>
              <a:rPr lang="ru-RU" dirty="0"/>
            </a:br>
            <a:br>
              <a:rPr lang="ru-RU" dirty="0"/>
            </a:br>
            <a:endParaRPr lang="ru-RU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ADACB2A-8E72-A9C1-29A5-DC16AE1312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B006FF-45F3-43DA-8090-89F59431BF39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5492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28FBDE-4EE2-735C-A68F-40992AFEBA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427F85F6-2576-C320-AB76-04D28A3BB8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106072FA-49E0-4CEA-D5DD-85AD667A04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Отправленные на сервер ЭСФ  расположены 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разделе ЭСФ выданные.</a:t>
            </a:r>
          </a:p>
          <a:p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проверки и анализа счетов-фактур за нерезидента в конфигурации предназначен 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Отчет по наличию счетов-фактур (НДС за нерезидента),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который доступен 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разделе Покупка – Отражение НДС за нерезидента. </a:t>
            </a: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Отчет формируется 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 произвольный период в двух вариантах: </a:t>
            </a: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основании наличия 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Документа регистрации НДС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</a:t>
            </a: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основании 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оформленных Счетов-фактур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628650" lvl="1" indent="-171450">
              <a:buFont typeface="Wingdings" panose="05000000000000000000" pitchFamily="2" charset="2"/>
              <a:buChar char="Ø"/>
            </a:pPr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ru-RU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Также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отчет Журнал учета счетов-фактур (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раздел Покупка – Отчеты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добавлен режим 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НДС за нерезидента.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ru-R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 формировании отчета в данном режиме, можно также проанализировать и проверить СФ за нерезидента.</a:t>
            </a:r>
            <a:br>
              <a:rPr lang="ru-RU" dirty="0"/>
            </a:br>
            <a:br>
              <a:rPr lang="ru-RU" dirty="0"/>
            </a:br>
            <a:br>
              <a:rPr lang="ru-RU" dirty="0"/>
            </a:br>
            <a:endParaRPr lang="ru-RU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6635279-062B-ED61-D41E-45137F7799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B006FF-45F3-43DA-8090-89F59431BF39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1872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соответствии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со статьей 503 НК РК, </a:t>
            </a:r>
            <a:r>
              <a:rPr lang="ru-RU" b="0" dirty="0">
                <a:latin typeface="Arial" panose="020B0604020202020204" pitchFamily="34" charset="0"/>
                <a:cs typeface="Arial" panose="020B0604020202020204" pitchFamily="34" charset="0"/>
              </a:rPr>
              <a:t>в типовых решениях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справочник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Ставки НДС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добавлены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новые ставки (16%, 10%, 5%),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начиная с релизов: </a:t>
            </a:r>
          </a:p>
          <a:p>
            <a:pPr marL="360000" lvl="1" indent="180000">
              <a:buFont typeface="Wingdings" panose="05000000000000000000" pitchFamily="2" charset="2"/>
              <a:buChar char="Ø"/>
              <a:tabLst>
                <a:tab pos="355600" algn="l"/>
              </a:tabLst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3.0.69.1 –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1С:Бухгалтерия 8 для Казахстана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»;</a:t>
            </a:r>
          </a:p>
          <a:p>
            <a:pPr marL="360000" lvl="1" indent="180000">
              <a:buFont typeface="Wingdings" panose="05000000000000000000" pitchFamily="2" charset="2"/>
              <a:buChar char="Ø"/>
              <a:tabLst>
                <a:tab pos="812800" algn="l"/>
              </a:tabLst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2.4.5.17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1С:ERP Управление предприятием 2 для Казахстана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»; </a:t>
            </a:r>
          </a:p>
          <a:p>
            <a:pPr marL="360000" lvl="1" indent="180000">
              <a:buFont typeface="Wingdings" panose="05000000000000000000" pitchFamily="2" charset="2"/>
              <a:buChar char="Ø"/>
              <a:tabLst>
                <a:tab pos="812800" algn="l"/>
              </a:tabLst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2.4.5.17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1С:Комплексная автоматизация для Казахстана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»;  </a:t>
            </a:r>
          </a:p>
          <a:p>
            <a:pPr marL="360000" lvl="1" indent="180000">
              <a:buFont typeface="Wingdings" panose="05000000000000000000" pitchFamily="2" charset="2"/>
              <a:buChar char="Ø"/>
              <a:tabLst>
                <a:tab pos="355600" algn="l"/>
              </a:tabLst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3.4.5.17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1С:Управление торговлей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8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для Казахстана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»;  </a:t>
            </a:r>
          </a:p>
          <a:p>
            <a:pPr marL="360000" lvl="1" indent="180000">
              <a:buFont typeface="Wingdings" panose="05000000000000000000" pitchFamily="2" charset="2"/>
              <a:buChar char="Ø"/>
              <a:tabLst>
                <a:tab pos="355600" algn="l"/>
              </a:tabLst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2.3.10.5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1C:Розница для Казахстана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».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B006FF-45F3-43DA-8090-89F59431BF3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8217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226A32-5685-BB12-927C-35D36FE428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1605E3EB-7F96-46E8-BCA2-0989ECAFFB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B58182E4-A82C-F2B2-054F-A579D56B84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 1 января 2026 года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введена обязанность для плательщиков НДС по 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подтверждению отзыва ЭСФ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а также 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подтверждению или отклонению дополнительных и исправленных электронных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ЭСФ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типовых решениях 1С для документов ЭСФ 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добавлены новые статусы: </a:t>
            </a: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Ожидает подтверждения отзыва получателя.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Если получатель является 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плательщиком НДС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то 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обязан подтвердить отзыв такого ЭСФ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после этого документ считается отозванным. 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Неплательщик НДС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вправе в течение 10 календарных дней отклонить отзыв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Если в течение указанного срока отсутствует отклонение, то документ считается отозванным; </a:t>
            </a: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Ожидает подтверждения получателя 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только 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исправленных и дополнительных ЭСФ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Если получатель ЭСФ 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плательщик НДС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то 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обязан подтвердить или отклонить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такой документ, только после подтверждения получателем 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документ считается выписанным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Неплательщик НДС в течение 10 календарных дней вправе отклонить документ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Если в течение указанного срока документ не отклонен, то он считается подтвержденным.</a:t>
            </a: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endParaRPr lang="ru-RU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D4B5CA5-5293-D10B-5B84-D09BDB789F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B006FF-45F3-43DA-8090-89F59431BF39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6388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F59EBF-31F0-9800-CED8-C22CC25B72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24A2B922-EA8B-730D-4382-D960FA487D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BD06C634-D3BF-FA47-6C3B-2F3549B677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Добавлены 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новые команды в форме документа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форме списка полученных ЭСФ: </a:t>
            </a: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Отклонить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отзыв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и 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Подтвердить отзыв 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статуса ЭСФ 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Ожидает подтверждения отзыва получателя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</a:t>
            </a: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Отклонить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и 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Подтвердить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для 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исправленного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дополнительного ЭСФ 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статусе 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Ожидает подтверждения получателя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endParaRPr lang="ru-RU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16B524C-DDEF-F8AB-F1D7-ED99AD18B9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B006FF-45F3-43DA-8090-89F59431BF39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52388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2D06B8-C6C4-53EE-B289-C1D999F394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E5436728-FC33-E292-07B8-382CE13E11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5A5E2D36-552A-FCC8-8AB5-6097C754D7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Отклонить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и 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Подтвердить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для 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исправленного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дополнительного ЭСФ 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статусе 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Ожидает подтверждения получателя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endParaRPr lang="ru-RU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358C9C3-881C-43B9-8E46-7D58FA75D3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B006FF-45F3-43DA-8090-89F59431BF39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3250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D7FEF1-DE0B-4F74-DB70-3561786909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D0E6F1AC-2B27-56C9-F1C5-E44C7992B9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9E888711-ADE9-0A37-94EC-C111E23296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типовых решениях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реализовано заполнение реквизита 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Дата постановки на учет по НДС 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разделе </a:t>
            </a:r>
            <a:r>
              <a:rPr lang="ru-RU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В.Поставщики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документа ЭСФ,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начиная с релизов: </a:t>
            </a:r>
          </a:p>
          <a:p>
            <a:pPr marL="360000" lvl="1" indent="180000">
              <a:buFont typeface="Wingdings" panose="05000000000000000000" pitchFamily="2" charset="2"/>
              <a:buChar char="Ø"/>
              <a:tabLst>
                <a:tab pos="355600" algn="l"/>
              </a:tabLst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3.0.70.1 –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1С:Бухгалтерия 8 для Казахстана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»;</a:t>
            </a:r>
          </a:p>
          <a:p>
            <a:pPr marL="360000" lvl="1" indent="180000">
              <a:buFont typeface="Wingdings" panose="05000000000000000000" pitchFamily="2" charset="2"/>
              <a:buChar char="Ø"/>
              <a:tabLst>
                <a:tab pos="812800" algn="l"/>
              </a:tabLst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2.4.5.18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1С:ERP Управление предприятием 2 для Казахстана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»; </a:t>
            </a:r>
          </a:p>
          <a:p>
            <a:pPr marL="360000" lvl="1" indent="180000">
              <a:buFont typeface="Wingdings" panose="05000000000000000000" pitchFamily="2" charset="2"/>
              <a:buChar char="Ø"/>
              <a:tabLst>
                <a:tab pos="812800" algn="l"/>
              </a:tabLst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2.4.5.18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1С:Комплексная автоматизация для Казахстана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»;  </a:t>
            </a:r>
          </a:p>
          <a:p>
            <a:pPr marL="360000" lvl="1" indent="180000">
              <a:buFont typeface="Wingdings" panose="05000000000000000000" pitchFamily="2" charset="2"/>
              <a:buChar char="Ø"/>
              <a:tabLst>
                <a:tab pos="355600" algn="l"/>
              </a:tabLst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3.4.5.18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1С:Управление торговлей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8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для Казахстана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</a:p>
          <a:p>
            <a:pPr marL="0" lvl="0" indent="-97200">
              <a:buFont typeface="Wingdings" panose="05000000000000000000" pitchFamily="2" charset="2"/>
              <a:buNone/>
              <a:tabLst>
                <a:tab pos="355600" algn="l"/>
              </a:tabLst>
            </a:pPr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-97200">
              <a:buFont typeface="Wingdings" panose="05000000000000000000" pitchFamily="2" charset="2"/>
              <a:buNone/>
              <a:tabLst>
                <a:tab pos="355600" algn="l"/>
              </a:tabLst>
            </a:pP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 для организации, 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являющейся поставщиком в ЭСФ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в справочнике 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указана Дата постановки на учет по НДС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то при вводе ЭСФ учетная система:  </a:t>
            </a:r>
          </a:p>
          <a:p>
            <a:pPr marL="531450" lvl="1" indent="-171450">
              <a:buFont typeface="Wingdings" panose="05000000000000000000" pitchFamily="2" charset="2"/>
              <a:buChar char="Ø"/>
              <a:tabLst>
                <a:tab pos="355600" algn="l"/>
              </a:tabLst>
            </a:pP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заполняет в разделе 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B. Реквизиты поставщика 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данные о дате постановки; </a:t>
            </a:r>
          </a:p>
          <a:p>
            <a:pPr marL="531450" lvl="1" indent="-171450">
              <a:buFont typeface="Wingdings" panose="05000000000000000000" pitchFamily="2" charset="2"/>
              <a:buChar char="Ø"/>
              <a:tabLst>
                <a:tab pos="355600" algn="l"/>
              </a:tabLst>
            </a:pP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очищает реквизиты свидетельства по НДС. </a:t>
            </a:r>
          </a:p>
          <a:p>
            <a:pPr marL="531450" lvl="1" indent="-171450">
              <a:buFont typeface="Wingdings" panose="05000000000000000000" pitchFamily="2" charset="2"/>
              <a:buChar char="Ø"/>
              <a:tabLst>
                <a:tab pos="355600" algn="l"/>
              </a:tabLst>
            </a:pPr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-97200">
              <a:buFont typeface="Wingdings" panose="05000000000000000000" pitchFamily="2" charset="2"/>
              <a:buNone/>
              <a:tabLst>
                <a:tab pos="355600" algn="l"/>
              </a:tabLst>
            </a:pP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endParaRPr lang="ru-RU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DD7F0A2-B5D2-FD5A-3808-A41D6821B1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B006FF-45F3-43DA-8090-89F59431BF39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4149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A82307-2F0E-1C26-E331-AA0577C6F8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BD6A8BF9-3E1E-3336-7386-47F364F8BC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F79407A9-9974-FDC8-630B-C35333DD50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-97200">
              <a:buFont typeface="Wingdings" panose="05000000000000000000" pitchFamily="2" charset="2"/>
              <a:buNone/>
              <a:tabLst>
                <a:tab pos="355600" algn="l"/>
              </a:tabLst>
            </a:pP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 в справочнике 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 указана Дата постановки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но 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заполнены данные о свидетельстве по НДС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то при вводе ЭСФ 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учетная система заполнит реквизиты свидетельства по НДС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0" lvl="0" indent="-97200">
              <a:buFont typeface="Wingdings" panose="05000000000000000000" pitchFamily="2" charset="2"/>
              <a:buNone/>
              <a:tabLst>
                <a:tab pos="355600" algn="l"/>
              </a:tabLst>
            </a:pP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Такой порядок заполнения также допустим в настоящее время (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временно разрешен КГД МФ РК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</a:t>
            </a: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endParaRPr lang="ru-RU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0B9CD9D-AD79-E661-2819-4FA970E77C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B006FF-45F3-43DA-8090-89F59431BF39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22570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0C1D0E-6945-165A-CA4C-050A35DF13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7C3898CC-AEAE-0091-52D4-85A2C40791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32A6237E-3CBF-CFA5-3CE7-E8F35A985C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Добавлена настройка 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Заполнять код товара в ЭСФ по данным НКТ 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заполнения поля 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Код товара 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документах ЭСФ/СНТ по данным 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кодов Национального каталога товаров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которые есть в информационной базе пользователя, начиная с релизов:</a:t>
            </a:r>
          </a:p>
          <a:p>
            <a:pPr marL="360000" lvl="1" indent="180000">
              <a:buFont typeface="Wingdings" panose="05000000000000000000" pitchFamily="2" charset="2"/>
              <a:buChar char="Ø"/>
              <a:tabLst>
                <a:tab pos="355600" algn="l"/>
              </a:tabLst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3.0.69.1 –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1С:Бухгалтерия 8 для Казахстана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»;</a:t>
            </a:r>
          </a:p>
          <a:p>
            <a:pPr marL="360000" lvl="1" indent="180000">
              <a:buFont typeface="Wingdings" panose="05000000000000000000" pitchFamily="2" charset="2"/>
              <a:buChar char="Ø"/>
              <a:tabLst>
                <a:tab pos="812800" algn="l"/>
              </a:tabLst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2.4.5.17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1С:ERP Управление предприятием 2 для Казахстана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»; </a:t>
            </a:r>
          </a:p>
          <a:p>
            <a:pPr marL="360000" lvl="1" indent="180000">
              <a:buFont typeface="Wingdings" panose="05000000000000000000" pitchFamily="2" charset="2"/>
              <a:buChar char="Ø"/>
              <a:tabLst>
                <a:tab pos="812800" algn="l"/>
              </a:tabLst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2.4.5.17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1С:Комплексная автоматизация для Казахстана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»;  </a:t>
            </a:r>
          </a:p>
          <a:p>
            <a:pPr marL="360000" lvl="1" indent="180000">
              <a:buFont typeface="Wingdings" panose="05000000000000000000" pitchFamily="2" charset="2"/>
              <a:buChar char="Ø"/>
              <a:tabLst>
                <a:tab pos="355600" algn="l"/>
              </a:tabLst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3.4.5.17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1С:Управление торговлей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для Казахстана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»;  </a:t>
            </a:r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Настройка доступна на вкладке 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Настройки заполнения ЭСФ 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настройках обмена электронными счетами-фактурами (раздел 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Администрирование – Общие настройки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</a:t>
            </a:r>
            <a:br>
              <a:rPr lang="ru-RU" dirty="0"/>
            </a:br>
            <a:br>
              <a:rPr lang="ru-RU" dirty="0"/>
            </a:br>
            <a:br>
              <a:rPr lang="ru-RU" dirty="0"/>
            </a:br>
            <a:endParaRPr lang="ru-RU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344ADB3-E6EA-1348-9FB5-6EBDEB0600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B006FF-45F3-43DA-8090-89F59431BF39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44851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8ABE73-5323-F68F-B45D-8493151854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0005ACAB-10E4-41CB-789E-655495B9F5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66D22362-AF69-DC3F-459A-93F95BA0D2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 признак 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Заполнять код товара в ЭСФ по данным НКТ 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установлен, то 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 формировании документа ЭСФ/СНТ 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основании учетного документа, поле 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Код товара 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разделе G 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заполняется в следующем порядке (приоритет в убывающем порядке): </a:t>
            </a: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 данным 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источника происхождения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если в источнике происхождения заполнено 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поле GTIN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</a:t>
            </a: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 данным регистра сведений 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Штрихкоды номенклатуры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</a:t>
            </a: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 реквизиту 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Код НКТ из карточки номенклатуры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lvl="0" indent="0">
              <a:buFont typeface="Wingdings" panose="05000000000000000000" pitchFamily="2" charset="2"/>
              <a:buNone/>
            </a:pPr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>
              <a:buFont typeface="Wingdings" panose="05000000000000000000" pitchFamily="2" charset="2"/>
              <a:buNone/>
            </a:pP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 этом 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NTIN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XTIN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имеют 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следующий формат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длина кода 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 символов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</a:t>
            </a: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NTIN начинается с «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02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»; </a:t>
            </a: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XTIN начинается с «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004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».</a:t>
            </a:r>
            <a:br>
              <a:rPr lang="ru-RU" dirty="0"/>
            </a:br>
            <a:br>
              <a:rPr lang="ru-RU" dirty="0"/>
            </a:br>
            <a:br>
              <a:rPr lang="ru-RU" dirty="0"/>
            </a:br>
            <a:endParaRPr lang="ru-RU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7F046B3-53B8-D536-1F09-DC7204D0B4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B006FF-45F3-43DA-8090-89F59431BF39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6253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FE9CAC-1EBE-6554-6742-D33F7DA694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D45C7182-2ECC-EDC7-F3D0-A984AC0428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D3865713-9A24-77DC-4AF9-A76185F94B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соответствии с 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пунктом 8 статьи 480 НК РК,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 2026 года 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налогоплательщик в случае признания суммы НДС, относимой в зачет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 счету-фактуре, полученному в электронной форме, 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обязан зарегистрировать в ИС ЭСФ отметку о зачете.</a:t>
            </a:r>
          </a:p>
          <a:p>
            <a:pPr marL="0" indent="0">
              <a:buNone/>
            </a:pPr>
            <a:endParaRPr lang="ru-RU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Функционал 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«Отнесение в зачет НДС»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портале ИС ЭСФ предназначен для учета и обработки сведений 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 принятии сумм НДС к зачету по полученным электронным счетам-фактурам (ЭСФ) путем формирования и обработки извещений об отнесении в зачет НДС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0" indent="0">
              <a:buNone/>
            </a:pPr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Формирование извещений осуществляется пользователями ИС ЭСФ 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веб-портале системы либо посредством интеграции учетных систем налогоплательщиков с ИС ЭСФ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br>
              <a:rPr lang="ru-RU" dirty="0"/>
            </a:br>
            <a:br>
              <a:rPr lang="ru-RU" dirty="0"/>
            </a:br>
            <a:br>
              <a:rPr lang="ru-RU" b="1" dirty="0"/>
            </a:br>
            <a:br>
              <a:rPr lang="ru-RU" dirty="0"/>
            </a:br>
            <a:endParaRPr lang="ru-RU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8C4A139-FF97-875D-E582-18D6AF1A4F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B006FF-45F3-43DA-8090-89F59431BF39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80507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7AADDF-00D9-1CBE-9326-5C139445F4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02223760-4BC3-931B-411D-4B756D9868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F471F268-F501-3ACC-DE27-ADF0630832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Начиная с релиза 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3.0.71.1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1С:Бухгалтерия 8 для Казахстана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реализована возможность 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формирования и обработки извещений об отнесении в зачет НДС.</a:t>
            </a:r>
          </a:p>
          <a:p>
            <a:pPr marL="0" indent="0">
              <a:buNone/>
            </a:pPr>
            <a:endParaRPr lang="ru-RU" sz="1200" b="0" i="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lvl="0" indent="-97200">
              <a:buFont typeface="Wingdings" panose="05000000000000000000" pitchFamily="2" charset="2"/>
              <a:buNone/>
              <a:tabLst>
                <a:tab pos="355600" algn="l"/>
              </a:tabLst>
            </a:pP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Новый документ 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Извещение об отнесении в зачет НДС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находится в 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разделе Покупка.</a:t>
            </a:r>
          </a:p>
          <a:p>
            <a:pPr marL="0" indent="0">
              <a:buNone/>
            </a:pPr>
            <a:br>
              <a:rPr lang="ru-RU" dirty="0"/>
            </a:br>
            <a:br>
              <a:rPr lang="ru-RU" dirty="0"/>
            </a:br>
            <a:br>
              <a:rPr lang="ru-RU" b="1" dirty="0"/>
            </a:br>
            <a:br>
              <a:rPr lang="ru-RU" dirty="0"/>
            </a:br>
            <a:endParaRPr lang="ru-RU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AA2E102-689D-49EF-159E-416AAC8CC4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B006FF-45F3-43DA-8090-89F59431BF39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43764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BE089F-748C-0083-0BE0-A8D7E01184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56CABFF2-B60B-49DF-8D5C-F3613C6285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5982FFEB-6457-67C0-6DEC-3923E045F1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br>
              <a:rPr lang="ru-RU" dirty="0"/>
            </a:br>
            <a:r>
              <a:rPr lang="ru-RU" dirty="0"/>
              <a:t>(*)</a:t>
            </a:r>
            <a:br>
              <a:rPr lang="ru-RU" dirty="0"/>
            </a:br>
            <a:br>
              <a:rPr lang="ru-RU" b="1" dirty="0"/>
            </a:br>
            <a:br>
              <a:rPr lang="ru-RU" dirty="0"/>
            </a:br>
            <a:endParaRPr lang="ru-RU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F4AE0FD-61D8-EB0D-1342-800C7E0C80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B006FF-45F3-43DA-8090-89F59431BF39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04886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572EBE-C8A7-FC9E-46C4-F849BAA285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6C39BB27-AEAF-841A-B978-65C45A8A40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D954B993-827F-7F0D-E207-6B05951699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корректной </a:t>
            </a:r>
            <a:r>
              <a:rPr lang="ru-RU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автоподстановки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основной ставки НДС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документах в конфигурации «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1С:Бухгалтерия 8 для Казахстана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 необходимо выполнить следующие действия: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000" indent="0">
              <a:buFont typeface="Wingdings" panose="05000000000000000000" pitchFamily="2" charset="2"/>
              <a:buChar char="Ø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для элементов справочника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Номенклатура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изменить ставку НДС с помощью обработки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Групповое изменение реквизитов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(раздел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Администрирование - Обслуживание - Корректировка данных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); </a:t>
            </a:r>
          </a:p>
          <a:p>
            <a:pPr marL="180000" indent="0">
              <a:buFont typeface="Wingdings" panose="05000000000000000000" pitchFamily="2" charset="2"/>
              <a:buChar char="Ø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в настройках прав пользователя изменить основную ставку НДС (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Настройки пользователя - Основные значения для подстановки в документы и справочники - Основная ставка НДС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969BAE8-C555-48B1-421E-3B7909F981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B006FF-45F3-43DA-8090-89F59431BF3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41570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10D6FA-27EA-2EC7-33E2-7A9EB3EE56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B2C4D101-22D5-6962-4EE6-75CA8CFFAE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9B28B5A5-11B0-4576-A656-624376F26E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br>
              <a:rPr lang="ru-RU" dirty="0"/>
            </a:br>
            <a:r>
              <a:rPr lang="ru-RU" dirty="0"/>
              <a:t>(*)</a:t>
            </a:r>
            <a:br>
              <a:rPr lang="ru-RU" dirty="0"/>
            </a:br>
            <a:br>
              <a:rPr lang="ru-RU" b="1" dirty="0"/>
            </a:br>
            <a:br>
              <a:rPr lang="ru-RU" dirty="0"/>
            </a:br>
            <a:endParaRPr lang="ru-RU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5B65891-EAE4-444E-A32E-B839CA2062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B006FF-45F3-43DA-8090-89F59431BF39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88556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DD7E5C-35D7-05A4-9299-881F0ED8C5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06F50903-2F36-3658-7BB9-FE7DC1F68B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4CCB7403-4D1C-92B2-664D-F312B87DBE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(*)</a:t>
            </a:r>
          </a:p>
          <a:p>
            <a:pPr marL="0" indent="0">
              <a:buNone/>
            </a:pPr>
            <a:r>
              <a:rPr lang="ru-RU" dirty="0"/>
              <a:t>Обратите внимание, что необязательно оформлять </a:t>
            </a:r>
            <a:r>
              <a:rPr lang="ru-RU" b="1" dirty="0"/>
              <a:t>Извещение по зачету НДС </a:t>
            </a:r>
            <a:r>
              <a:rPr lang="ru-RU" dirty="0"/>
              <a:t>при каждом получении ЭСФ. Извещение по зачету НДС необходимо отправить в ИС ЭСФ до сдачи формы 300.00.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Можно оформить общее </a:t>
            </a:r>
            <a:r>
              <a:rPr lang="ru-RU" b="1" dirty="0"/>
              <a:t>Извещение по зачету НДС </a:t>
            </a:r>
            <a:r>
              <a:rPr lang="ru-RU" dirty="0"/>
              <a:t>за отчетный период, но необходимо учитывать ограничение по количеству строк в извещении в системе ИС ЭСФ.</a:t>
            </a:r>
            <a:endParaRPr lang="ru-RU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56EADAC-C08E-8009-7FB9-2DC53607AD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B006FF-45F3-43DA-8090-89F59431BF39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562978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3E4B6E-7D7D-70F9-5D89-CDD3FE722B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DAB08946-E524-1AA1-00E9-60639E6387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BB5AE572-3B7A-F754-1B3D-D0C1111E83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Извещение об отнесении в зачет НДС состоит из следующих разделов:</a:t>
            </a: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ru-RU" b="1" dirty="0"/>
              <a:t>Общий раздел;</a:t>
            </a: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ru-RU" b="1" dirty="0"/>
              <a:t>Строки извещения;</a:t>
            </a: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ru-RU" b="1" dirty="0"/>
              <a:t>Детализация строк извещения;</a:t>
            </a: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ru-RU" b="1" dirty="0"/>
              <a:t>Сведения по ЭЦП;</a:t>
            </a: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ru-RU" b="1" dirty="0"/>
              <a:t>Прочие сведения.</a:t>
            </a:r>
            <a:br>
              <a:rPr lang="ru-RU" dirty="0"/>
            </a:br>
            <a:endParaRPr lang="ru-RU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A3C89D5-4797-192D-7F73-4B4A321708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B006FF-45F3-43DA-8090-89F59431BF39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76591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0B285A-198E-B385-6F4B-2BE7F08D05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054B212B-EE55-2007-B4CC-BA4E8C3994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A6629208-16FD-300A-6792-8AE2CA8A42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В </a:t>
            </a:r>
            <a:r>
              <a:rPr lang="ru-RU" b="1" dirty="0"/>
              <a:t>Общем разделе </a:t>
            </a:r>
            <a:r>
              <a:rPr lang="ru-RU" b="0" dirty="0"/>
              <a:t>указываются реквизиты извещения: </a:t>
            </a: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ru-RU" b="1" dirty="0"/>
              <a:t>Регистрационный номер </a:t>
            </a:r>
            <a:r>
              <a:rPr lang="ru-RU" b="0" dirty="0"/>
              <a:t>(присваивается после подтверждения документа сервером ИС ЭСФ);</a:t>
            </a: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ru-RU" b="1" dirty="0"/>
              <a:t>Номер извещения в учетной системе </a:t>
            </a:r>
            <a:r>
              <a:rPr lang="ru-RU" b="0" dirty="0"/>
              <a:t>(присваивается учетной системой);</a:t>
            </a: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ru-RU" b="1" dirty="0"/>
              <a:t>Дата создания извещения;</a:t>
            </a: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ru-RU" b="1" dirty="0"/>
              <a:t>Плательщик;</a:t>
            </a: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ru-RU" b="1" dirty="0"/>
              <a:t>ИИН/БИН плательщика НДС;</a:t>
            </a: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ru-RU" b="1" dirty="0"/>
              <a:t>Наименование плательщика НДС;</a:t>
            </a: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ru-RU" b="1" dirty="0"/>
              <a:t>Если отправитель структурное подразделение, то указываются его реквизиты (ИИН/БИН и наименование).</a:t>
            </a:r>
            <a:br>
              <a:rPr lang="ru-RU" dirty="0"/>
            </a:br>
            <a:endParaRPr lang="ru-RU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A1B4C13-5B29-7D51-C486-AB28B645FB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B006FF-45F3-43DA-8090-89F59431BF39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02474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7D6FC0-EE1C-34D2-B88B-B04D2A3B37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2376EAC4-BDA9-13C1-7DC7-4A1E2B5D06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EAEFBCFC-78D9-45C6-17BB-2F4B1406D2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В </a:t>
            </a:r>
            <a:r>
              <a:rPr lang="ru-RU" b="1" dirty="0"/>
              <a:t>разделе Строки извещения </a:t>
            </a:r>
            <a:r>
              <a:rPr lang="ru-RU" b="0" dirty="0"/>
              <a:t>указываются: </a:t>
            </a: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ru-RU" b="1" dirty="0"/>
              <a:t>Реквизиты ЭСФ полученного</a:t>
            </a:r>
            <a:r>
              <a:rPr lang="ru-RU" b="0" dirty="0"/>
              <a:t>, по которому осуществляется зачет (регистрационный номер, тип ЭСФ);</a:t>
            </a: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ru-RU" b="1" dirty="0"/>
              <a:t>Квартал отнесения в зачет – </a:t>
            </a:r>
            <a:r>
              <a:rPr lang="ru-RU" b="0" dirty="0"/>
              <a:t>указываем тот квартал, в котором операция должна быть отражена в ф.300.00;</a:t>
            </a: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ru-RU" b="1" dirty="0"/>
              <a:t>Валюта/Код валюты</a:t>
            </a:r>
            <a:r>
              <a:rPr lang="ru-RU" dirty="0"/>
              <a:t>;</a:t>
            </a: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ru-RU" b="1" dirty="0"/>
              <a:t>Сумма оборота по приобретению </a:t>
            </a:r>
            <a:r>
              <a:rPr lang="ru-RU" dirty="0"/>
              <a:t>– в случае зачета;</a:t>
            </a: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ru-RU" b="1" dirty="0"/>
              <a:t>Сумма НДС, принятого в зачет </a:t>
            </a:r>
            <a:r>
              <a:rPr lang="ru-RU" dirty="0"/>
              <a:t>– в случае зачета;</a:t>
            </a: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ru-RU" b="1" dirty="0"/>
              <a:t>Оборот без НДС или с НДС, не принятым к зачету </a:t>
            </a:r>
            <a:r>
              <a:rPr lang="ru-RU" dirty="0"/>
              <a:t>– </a:t>
            </a:r>
            <a:r>
              <a:rPr lang="ru-RU" b="0" dirty="0"/>
              <a:t>если НДС не принят в зачет;</a:t>
            </a: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ru-RU" b="1" dirty="0"/>
              <a:t>Сумма НДС, не принятого к зачету – </a:t>
            </a:r>
            <a:r>
              <a:rPr lang="ru-RU" b="0" dirty="0"/>
              <a:t>если НДС не принят в зачет.</a:t>
            </a:r>
          </a:p>
          <a:p>
            <a:pPr marL="457200" lvl="1" indent="0">
              <a:buFont typeface="Wingdings" panose="05000000000000000000" pitchFamily="2" charset="2"/>
              <a:buNone/>
            </a:pPr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 algn="l">
              <a:buFont typeface="Wingdings" panose="05000000000000000000" pitchFamily="2" charset="2"/>
              <a:buNone/>
            </a:pP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 кнопке 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Заполнить – Заполнить по остаткам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разделе 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В. Строки извещения,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табличная часть документа заполняется данными ЭСФ полученных, по которым налогоплательщик еще не предоставлял извещения.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8D63C2F-1B6A-6E17-C3B3-C2F6DBC75F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B006FF-45F3-43DA-8090-89F59431BF39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61960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8FFEBA-3765-EB3C-BA55-945A27DEFF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50A708BB-4FC6-57F4-214E-5BDC71DE7C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296B5780-3042-F338-DC63-889E192A91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разделе </a:t>
            </a:r>
            <a:r>
              <a:rPr lang="ru-RU" b="1" dirty="0"/>
              <a:t>Детализация строк извещения </a:t>
            </a:r>
            <a:r>
              <a:rPr lang="ru-RU" dirty="0"/>
              <a:t>отражаются реквизиты первичных учетных документов, являющихся основанием счетов-фактур.</a:t>
            </a:r>
            <a:endParaRPr lang="en-US" dirty="0"/>
          </a:p>
          <a:p>
            <a:endParaRPr lang="en-US" dirty="0"/>
          </a:p>
          <a:p>
            <a:r>
              <a:rPr lang="ru-RU" dirty="0"/>
              <a:t>Табличная часть заполняется </a:t>
            </a:r>
            <a:r>
              <a:rPr lang="ru-RU" b="1" dirty="0"/>
              <a:t>на основании раздела В. Строки извещения. </a:t>
            </a:r>
            <a:r>
              <a:rPr lang="ru-RU" b="0" dirty="0"/>
              <a:t>Данные </a:t>
            </a:r>
            <a:r>
              <a:rPr lang="ru-RU" b="1" dirty="0"/>
              <a:t>Детализации</a:t>
            </a:r>
            <a:r>
              <a:rPr lang="ru-RU" b="0" dirty="0"/>
              <a:t> не могут отличаться от данных в разделе </a:t>
            </a:r>
            <a:r>
              <a:rPr lang="ru-RU" b="1" dirty="0"/>
              <a:t>В. Строки извещения</a:t>
            </a:r>
            <a:r>
              <a:rPr lang="ru-RU" b="0" dirty="0"/>
              <a:t>.</a:t>
            </a:r>
          </a:p>
          <a:p>
            <a:endParaRPr lang="en-US" dirty="0"/>
          </a:p>
          <a:p>
            <a:r>
              <a:rPr lang="ru-RU" b="1" dirty="0"/>
              <a:t>В ИС ЭСФ не передаются данные </a:t>
            </a:r>
            <a:r>
              <a:rPr lang="ru-RU" b="0" dirty="0"/>
              <a:t>из</a:t>
            </a:r>
            <a:r>
              <a:rPr lang="ru-RU" b="1" dirty="0"/>
              <a:t> </a:t>
            </a:r>
            <a:r>
              <a:rPr lang="ru-RU" b="0" dirty="0"/>
              <a:t>раздела</a:t>
            </a:r>
            <a:r>
              <a:rPr lang="ru-RU" b="1" dirty="0"/>
              <a:t> Детализация. </a:t>
            </a:r>
            <a:r>
              <a:rPr lang="ru-RU" b="0" dirty="0"/>
              <a:t>Они заполняются в документе для корректного проведения в учетной системе. </a:t>
            </a:r>
          </a:p>
          <a:p>
            <a:pPr marL="0" indent="0">
              <a:buNone/>
            </a:pPr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B6D3A61-500A-4C14-1DA2-549CE151D0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B006FF-45F3-43DA-8090-89F59431BF39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30632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7067FD-4932-5D09-3222-0E1888A836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496BC9CD-0CA4-D925-7F71-5C0079E76E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8DD74967-75AF-48BB-EC3C-A238C1C110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После того как табличные части документа заполнены по кнопке </a:t>
            </a:r>
            <a:r>
              <a:rPr lang="ru-RU" b="1" dirty="0"/>
              <a:t>Отправить</a:t>
            </a:r>
            <a:r>
              <a:rPr lang="ru-RU" dirty="0"/>
              <a:t> после подписания ключом ЭЦП документ отправляется в систему ИС ЭСФ.</a:t>
            </a:r>
            <a:endParaRPr lang="en-US" dirty="0"/>
          </a:p>
          <a:p>
            <a:endParaRPr lang="en-US" b="1" dirty="0"/>
          </a:p>
          <a:p>
            <a:r>
              <a:rPr lang="ru-RU" b="0" dirty="0"/>
              <a:t>Если документ обработан успешно, то ему присваивается </a:t>
            </a:r>
            <a:r>
              <a:rPr lang="ru-RU" b="1" dirty="0"/>
              <a:t>Регистрационный номер </a:t>
            </a:r>
            <a:r>
              <a:rPr lang="ru-RU" b="0" dirty="0"/>
              <a:t>и состояние документа меняется на </a:t>
            </a:r>
            <a:r>
              <a:rPr lang="ru-RU" b="1" dirty="0"/>
              <a:t>Документ подтвержден сервером ИС ЭСФ.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C34C54C-22E3-0812-5261-DF26FCA0C2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B006FF-45F3-43DA-8090-89F59431BF39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90047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5FD8CD-528E-A119-01AD-6D5A9E21F1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DCC51DC1-64A7-A152-67A5-ADCD94FD6A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222A5ADE-2270-E38E-600C-C2269936FD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 в течение отчетного периода по </a:t>
            </a:r>
            <a:r>
              <a:rPr lang="ru-R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ЭСФ было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отправлено и подтверждено 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Извещение по зачету НДС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после этого ЭСФ по каким-либо причинам стал недействительным (отзыв, исправление ЭСФ), система ИС ЭСФ автоматически сформирует </a:t>
            </a:r>
            <a:r>
              <a:rPr lang="ru-RU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сторно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-Извещение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Извещения, 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сформированные пользователем на портале ИС ЭСФ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а также 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сформированные системой автоматически,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можно загрузить в учетную систему.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этого необходимо 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журнале Извещение об отнесении в зачет НДС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нажать кнопку 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Получить электронные документы из ИС ЭСФ.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A283271-2F6E-CEDF-6785-88E11F2E80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B006FF-45F3-43DA-8090-89F59431BF39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61258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6E2ED4-5C69-645B-90D8-5329E4BAA5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9619315A-D552-8AC6-0890-005794C65D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EFD72AE3-BCFB-5233-CD77-E7DA1EA0FA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sz="1200" dirty="0"/>
              <a:t>В случае, когда в сформированном </a:t>
            </a:r>
            <a:r>
              <a:rPr lang="ru-RU" sz="1200" b="1" dirty="0"/>
              <a:t>Извещении по зачету НДС </a:t>
            </a:r>
            <a:r>
              <a:rPr lang="ru-RU" sz="1200" dirty="0"/>
              <a:t>количество срок в табличной части превышает допустимое количество (лимит в ИС ЭСФ - 500), то документ можно разбить на несколько извещений с помощью кнопки </a:t>
            </a:r>
            <a:r>
              <a:rPr lang="ru-RU" sz="1200" b="1" dirty="0"/>
              <a:t>Разбить документ</a:t>
            </a:r>
            <a:r>
              <a:rPr lang="ru-RU" sz="1200" dirty="0"/>
              <a:t>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46C620F-B013-2145-73DC-B389A3F820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B006FF-45F3-43DA-8090-89F59431BF39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58790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BBBB73-CEAE-B191-6859-F54242B106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318A114F-19BF-5AB9-F8E8-5C23E25610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3A199EE4-2DFE-E507-21B2-95A1F4E5A7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разделе 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Покупка – Отчеты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добавлены новые отчеты: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Обязательства по зачету ИС ЭСФ;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Обязательства по извещениям ИС ЭСФ.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lang="ru-RU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4134E41-DB5C-7515-B534-6C90122BE4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B006FF-45F3-43DA-8090-89F59431BF39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3062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B89DBB-F7FF-4601-6A16-0A2BB7BFB7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BB63E581-69FC-F69F-D865-51E60D4C49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8A587C31-C93E-1AED-83F6-907B9B2A2A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-97200">
              <a:buFont typeface="Wingdings" panose="05000000000000000000" pitchFamily="2" charset="2"/>
              <a:buNone/>
              <a:tabLst>
                <a:tab pos="812800" algn="l"/>
              </a:tabLst>
            </a:pP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Изменить ставку НДС одновременно для нескольких позиций номенклатуры или в целом для группы номенклатуры в конфигурациях «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1С:ERP Управление предприятием 2 для Казахстана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» и «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1С:Комплексная автоматизация для Казахстана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можно при помощи сервиса 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Групповое изменение реквизитов,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расположенного в разделе 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НСИ и администрирование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Администрирование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Обслуживание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Корректировка данных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br>
              <a:rPr lang="ru-RU" dirty="0"/>
            </a:br>
            <a:endParaRPr lang="ru-RU" dirty="0"/>
          </a:p>
          <a:p>
            <a:pPr marL="0" lvl="0" indent="-97200">
              <a:buFont typeface="Wingdings" panose="05000000000000000000" pitchFamily="2" charset="2"/>
              <a:buNone/>
              <a:tabLst>
                <a:tab pos="812800" algn="l"/>
              </a:tabLst>
            </a:pP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Реквизит 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Ставка НДС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для элементов справочника 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Номенклатура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 умолчанию заблокирован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изменения (отображается серым цветом). При попытке ввода нового значения ставки НДС приложение сообщает, что реквизит заблокирован и в открывшемся окне предупреждения 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предлагается  разрешить редактирование реквизита Ставка НДС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lvl="0" indent="-97200">
              <a:buFont typeface="Wingdings" panose="05000000000000000000" pitchFamily="2" charset="2"/>
              <a:buNone/>
              <a:tabLst>
                <a:tab pos="812800" algn="l"/>
              </a:tabLst>
            </a:pPr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-97200">
              <a:buFont typeface="Wingdings" panose="05000000000000000000" pitchFamily="2" charset="2"/>
              <a:buNone/>
              <a:tabLst>
                <a:tab pos="812800" algn="l"/>
              </a:tabLst>
            </a:pP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Далее следует установить признак для реквизита 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Ставка НДС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в столбце Новое значение 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указать размер ставки 16 %.</a:t>
            </a:r>
            <a:br>
              <a:rPr lang="ru-RU" b="1" dirty="0"/>
            </a:br>
            <a:br>
              <a:rPr lang="ru-RU" dirty="0"/>
            </a:br>
            <a:br>
              <a:rPr lang="ru-RU" dirty="0"/>
            </a:b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620AA72-DCA2-0A94-D4DA-08E6B164ED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B006FF-45F3-43DA-8090-89F59431BF3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06315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006061-17DC-5265-5B6A-46A02EE7D0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0E21A15D-9029-FAF1-EE5B-DE1A41A41F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F12A991E-E70E-5A7B-D342-2D90B1E73C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Отчет 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Обязательства по зачету ИС ЭСФ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показывает по каким документам поступления еще не отправлены 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Извещения по зачету НДС в ИС ЭСФ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Отчет 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Обязательства по извещениям ИС ЭСФ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показывает по каким ЭСФ полученным не отправлены 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Извещения по зачету НДС в систему ИС ЭСФ.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ru-RU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561E768-6F9A-216C-6DDC-70C0D3B705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B006FF-45F3-43DA-8090-89F59431BF39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32941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7B199C-56BF-E527-4542-B40C8887E2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6AD6911A-5A05-2558-2043-A079EF9FF9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0D28BEF6-1FD8-4F64-A14A-7BFD3AF075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операций, по которым НДС в зачет принимается без ЭСФ (на основании проездного билета или прочих документов, подтверждающих факт проезда на воздушном транспорте и т.д.) у вида поступления можно установить отметку 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Принимать НДС в зачет без ЭСФ.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этом случае по такому приходному документу не будут сформированы обязательства по извещениям.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ru-RU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AAD7121-1F06-528B-8669-FA20F78A4B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B006FF-45F3-43DA-8090-89F59431BF39}" type="slidenum">
              <a:rPr lang="ru-RU" smtClean="0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76065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B006FF-45F3-43DA-8090-89F59431BF39}" type="slidenum">
              <a:rPr lang="ru-RU" smtClean="0"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6369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DF29B9-4589-AADA-4E8E-BA632308B4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8A0BA20A-8BD2-1A74-AE41-BBDC17E062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D2C47501-1089-F566-1984-FA245F0DA9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-97200">
              <a:buFont typeface="Wingdings" panose="05000000000000000000" pitchFamily="2" charset="2"/>
              <a:buNone/>
              <a:tabLst>
                <a:tab pos="812800" algn="l"/>
              </a:tabLst>
            </a:pP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Начиная с релиза 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2.4.5.17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«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1С:ERP Управление предприятием 2 для Казахстана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» и «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1С:Комплексная автоматизация для Казахстана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для ставок НДС был добавлен признак 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Основная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br>
              <a:rPr lang="ru-RU" dirty="0"/>
            </a:b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Учитывая, что в 2026 году применяемая 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ставка НДС зависит от вида деятельности предприятия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(дифференцированные ставки), 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пользователь самостоятельно отмечает основную ставку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своего предприятия.</a:t>
            </a:r>
            <a:br>
              <a:rPr lang="ru-RU" dirty="0"/>
            </a:b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предприятия 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может быть отмечена только одна основная ставка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(либо не отмечена никакая из ставок).</a:t>
            </a:r>
            <a:endParaRPr lang="ru-RU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lvl="0" indent="-97200">
              <a:buFont typeface="Wingdings" panose="05000000000000000000" pitchFamily="2" charset="2"/>
              <a:buNone/>
              <a:tabLst>
                <a:tab pos="812800" algn="l"/>
              </a:tabLst>
            </a:pPr>
            <a:br>
              <a:rPr lang="ru-RU" dirty="0"/>
            </a:br>
            <a:br>
              <a:rPr lang="ru-RU" b="1" dirty="0"/>
            </a:br>
            <a:br>
              <a:rPr lang="ru-RU" dirty="0"/>
            </a:br>
            <a:br>
              <a:rPr lang="ru-RU" dirty="0"/>
            </a:b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86A5BF5-E718-90C7-170F-4F2EE1D205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B006FF-45F3-43DA-8090-89F59431BF3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1283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99EB79-A314-163D-696C-C8A582A539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FD14EC8B-181F-B6FD-F601-F83CFA5D94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DF65EAA5-C137-9B18-7BB2-6CDD3F6C4A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-97200">
              <a:buFont typeface="Wingdings" panose="05000000000000000000" pitchFamily="2" charset="2"/>
              <a:buNone/>
              <a:tabLst>
                <a:tab pos="812800" algn="l"/>
              </a:tabLst>
            </a:pP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Чтобы ставка НДС автоматически подставлялась при создании новой номенклатуры в конфигурациях «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1С:ERP Управление предприятием 2 для Казахстана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» и «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1С:Комплексная автоматизация для Казахстана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»,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ее можно задать в элементах справочника 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Виды номенклатуры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(этот реквизит обязателен для номенклатуры) раздел 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НСИ и администрирование – НСИ – Классификаторы номенклатуры – Виды номенклатуры.</a:t>
            </a:r>
            <a:br>
              <a:rPr lang="ru-RU" b="1" dirty="0"/>
            </a:br>
            <a:endParaRPr lang="ru-RU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-97200">
              <a:buFont typeface="Wingdings" panose="05000000000000000000" pitchFamily="2" charset="2"/>
              <a:buNone/>
              <a:tabLst>
                <a:tab pos="812800" algn="l"/>
              </a:tabLst>
            </a:pP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закладке 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Значения по умолчанию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элемента справочника 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Виды номенклатуры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разделе </a:t>
            </a:r>
            <a:r>
              <a:rPr lang="ru-RU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Регл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и финансовый учет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поле 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Ставка НДС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необходимо 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выбрать значение 16%.</a:t>
            </a:r>
            <a:br>
              <a:rPr lang="ru-RU" dirty="0"/>
            </a:br>
            <a:br>
              <a:rPr lang="ru-RU" dirty="0"/>
            </a:br>
            <a:br>
              <a:rPr lang="ru-RU" b="1" dirty="0"/>
            </a:br>
            <a:br>
              <a:rPr lang="ru-RU" dirty="0"/>
            </a:br>
            <a:br>
              <a:rPr lang="ru-RU" dirty="0"/>
            </a:b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67A645F-5218-2A3D-5C08-0E395C857B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B006FF-45F3-43DA-8090-89F59431BF3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22371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AC3D89-9995-019D-3C8B-867AC21186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90AB1AE8-B99A-F0CB-7C7B-44273AB756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7F5D93A7-C99B-456D-C7CE-2AF6594BBD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-97200">
              <a:buFont typeface="Wingdings" panose="05000000000000000000" pitchFamily="2" charset="2"/>
              <a:buNone/>
              <a:tabLst>
                <a:tab pos="812800" algn="l"/>
              </a:tabLst>
            </a:pP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1С:Рознице для Казахстана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изменить ставку НДС для нескольких позиций номенклатуры или в целом для группы номенклатуры можно при помощи сервиса 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Групповое изменение реквизитов,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расположенного в разделе 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Администрирование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Обслуживание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Корректировка данных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br>
              <a:rPr lang="ru-RU" dirty="0"/>
            </a:br>
            <a:endParaRPr lang="ru-RU" dirty="0"/>
          </a:p>
          <a:p>
            <a:pPr marL="0" lvl="0" indent="-97200">
              <a:buFont typeface="Wingdings" panose="05000000000000000000" pitchFamily="2" charset="2"/>
              <a:buNone/>
              <a:tabLst>
                <a:tab pos="812800" algn="l"/>
              </a:tabLst>
            </a:pP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этого необходимо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разрешить редактирование реквизита Ставка НДС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установить признак для реквизита 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Ставка НДС,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далее в столбце 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Новое значение указать размер ставки 16 %.</a:t>
            </a:r>
            <a:br>
              <a:rPr lang="ru-RU" b="1" dirty="0"/>
            </a:br>
            <a:br>
              <a:rPr lang="ru-RU" dirty="0"/>
            </a:br>
            <a:br>
              <a:rPr lang="ru-RU" dirty="0"/>
            </a:b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DC4C690-035A-38AF-96DC-EC4D88E644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B006FF-45F3-43DA-8090-89F59431BF3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9877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9158E9-6BFB-36D4-722F-BDB7F8F68D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88B5C9A4-EF91-D064-39F4-3944356E13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82A803D3-4967-EB6D-993A-8786E842BD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-97200">
              <a:buFont typeface="Wingdings" panose="05000000000000000000" pitchFamily="2" charset="2"/>
              <a:buNone/>
              <a:tabLst>
                <a:tab pos="812800" algn="l"/>
              </a:tabLst>
            </a:pP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1С:Рознице для Казахстана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также 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Ставка НДС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задается в элементах справочника 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Виды номенклатуры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затем автоматически подставляется при создании новых позиций 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Номенклатуры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</a:p>
          <a:p>
            <a:pPr marL="0" lvl="0" indent="-97200">
              <a:buFont typeface="Wingdings" panose="05000000000000000000" pitchFamily="2" charset="2"/>
              <a:buNone/>
              <a:tabLst>
                <a:tab pos="812800" algn="l"/>
              </a:tabLst>
            </a:pPr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-97200">
              <a:buFont typeface="Wingdings" panose="05000000000000000000" pitchFamily="2" charset="2"/>
              <a:buNone/>
              <a:tabLst>
                <a:tab pos="812800" algn="l"/>
              </a:tabLst>
            </a:pP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этого на закладке 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Значения по умолчанию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элемента справочника 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Виды номенклатуры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поле 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Ставка НДС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необходимо 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выбрать значение 16%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0" lvl="0" indent="-97200">
              <a:buFont typeface="Wingdings" panose="05000000000000000000" pitchFamily="2" charset="2"/>
              <a:buNone/>
              <a:tabLst>
                <a:tab pos="812800" algn="l"/>
              </a:tabLst>
            </a:pPr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-97200">
              <a:buFont typeface="Wingdings" panose="05000000000000000000" pitchFamily="2" charset="2"/>
              <a:buNone/>
              <a:tabLst>
                <a:tab pos="812800" algn="l"/>
              </a:tabLst>
            </a:pP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Реквизит 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Ставка НДС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 открытии формы 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 доступен для изменения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включить режим редактирования можно по кнопке 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Еще – Разрешить редактирование реквизитов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lvl="0" indent="-97200">
              <a:buFont typeface="Wingdings" panose="05000000000000000000" pitchFamily="2" charset="2"/>
              <a:buNone/>
              <a:tabLst>
                <a:tab pos="812800" algn="l"/>
              </a:tabLst>
            </a:pPr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-97200">
              <a:buFont typeface="Wingdings" panose="05000000000000000000" pitchFamily="2" charset="2"/>
              <a:buNone/>
              <a:tabLst>
                <a:tab pos="812800" algn="l"/>
              </a:tabLst>
            </a:pPr>
            <a:br>
              <a:rPr lang="ru-RU" dirty="0"/>
            </a:br>
            <a:br>
              <a:rPr lang="ru-RU" b="1" dirty="0"/>
            </a:br>
            <a:br>
              <a:rPr lang="ru-RU" dirty="0"/>
            </a:br>
            <a:br>
              <a:rPr lang="ru-RU" dirty="0"/>
            </a:b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1E4CDB3-E7C2-B84E-12B0-8086B6BEEE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B006FF-45F3-43DA-8090-89F59431BF3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59862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FC69E4-6F36-69B6-6353-010F509CD0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9142A383-4BC9-2A76-D625-9628D5E5BF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BFA7D50B-BEC5-D5A0-7FA2-AAE5F805AC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-97200">
              <a:buFont typeface="Wingdings" panose="05000000000000000000" pitchFamily="2" charset="2"/>
              <a:buNone/>
              <a:tabLst>
                <a:tab pos="812800" algn="l"/>
              </a:tabLst>
            </a:pP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Также при создании новых элементов справочника 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Номенклатура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может применяться ставка НДС, указанная как 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Основная ставка НДС новых номенклатурных позиций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разделе 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Значения по умолчанию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Настройках пользователя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Администрирование - Настройка пользователей и прав - Пользователи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</a:t>
            </a:r>
            <a:br>
              <a:rPr lang="ru-RU" dirty="0"/>
            </a:br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-97200">
              <a:buFont typeface="Wingdings" panose="05000000000000000000" pitchFamily="2" charset="2"/>
              <a:buNone/>
              <a:tabLst>
                <a:tab pos="812800" algn="l"/>
              </a:tabLst>
            </a:pPr>
            <a:br>
              <a:rPr lang="ru-RU" dirty="0"/>
            </a:br>
            <a:br>
              <a:rPr lang="ru-RU" b="1" dirty="0"/>
            </a:br>
            <a:br>
              <a:rPr lang="ru-RU" dirty="0"/>
            </a:br>
            <a:br>
              <a:rPr lang="ru-RU" dirty="0"/>
            </a:b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66D3088-B7CC-F347-B081-218002B217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B006FF-45F3-43DA-8090-89F59431BF39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358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8089A7-0C28-455F-9D51-5EA9BEC806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C2FFBD8-D042-4028-9209-9C66A24B5E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257371-7A0E-48A3-A941-227BB049D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99410-9DC3-4BD2-A424-A641DEEA859D}" type="datetimeFigureOut">
              <a:rPr lang="ru-RU" smtClean="0"/>
              <a:t>05.04.2026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3081C1-3B24-47BF-B5B3-A8DEB940D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B77D4E-0FE2-426D-9930-F201647D5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CEFB-9FED-4020-BA6B-4765446E9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290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B4C6CC-4ECE-4FDB-BD87-7F0E8535B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30B8EAB-C9BA-49B5-828C-80197B9106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85AE28D-ACE3-4D60-AC1C-4A00D6F4D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99410-9DC3-4BD2-A424-A641DEEA859D}" type="datetimeFigureOut">
              <a:rPr lang="ru-RU" smtClean="0"/>
              <a:t>05.04.2026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003353-88CB-4F41-8887-544FF1D90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E3C625-69BD-4EA1-B718-FE726DAD2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CEFB-9FED-4020-BA6B-4765446E9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402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CA7B1C4-DC62-441E-BDAF-00FCD6837A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8E65D48-BA79-45EB-B886-7FF9A7388B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B52C31-D3DF-4416-9237-1AEB9B93D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99410-9DC3-4BD2-A424-A641DEEA859D}" type="datetimeFigureOut">
              <a:rPr lang="ru-RU" smtClean="0"/>
              <a:t>05.04.2026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BA3054-2E55-42DD-85C9-995E4E4A1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2AE003-9E8D-4FC3-8D4E-14B9DF544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CEFB-9FED-4020-BA6B-4765446E9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799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03CF04-3F0A-4CF8-83EE-1396BA9D7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58020A9-2FCA-4880-93AB-D4F616741C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E8403B-C310-4EBD-B2DA-78F707E69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99410-9DC3-4BD2-A424-A641DEEA859D}" type="datetimeFigureOut">
              <a:rPr lang="ru-RU" smtClean="0"/>
              <a:t>05.04.2026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9BE1250-0AE2-44B9-9B7E-5483393C3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5F4977-E286-4942-9CD4-394B5CF53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CEFB-9FED-4020-BA6B-4765446E9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581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8A05F3-E224-45C8-9AFC-94BFDBD5E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CF812E8-A213-43C5-A3E6-AA3C4A534C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79033F-81DD-4A3F-AC75-EE0167E91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99410-9DC3-4BD2-A424-A641DEEA859D}" type="datetimeFigureOut">
              <a:rPr lang="ru-RU" smtClean="0"/>
              <a:t>05.04.2026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E5228C-55A0-4F20-B5CC-E58A88546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AE255F-470B-44F7-85D0-EE05D09C4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CEFB-9FED-4020-BA6B-4765446E9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823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975DEF-FE77-406A-886A-C73589B73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A04677-51E1-4606-9820-3D654E232B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3CF26C8-C979-4D4A-A971-A6D217AFDD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6E3F5A3-3F5E-4492-8EE1-510869DB3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99410-9DC3-4BD2-A424-A641DEEA859D}" type="datetimeFigureOut">
              <a:rPr lang="ru-RU" smtClean="0"/>
              <a:t>05.04.2026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4BE91B4-BFB7-4BB1-BFF2-6A035BB27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7AA75A7-48C6-438F-942D-FE0F90653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CEFB-9FED-4020-BA6B-4765446E9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400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14CBFE-5335-43E9-AA09-03C4B747A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2FBD1FD-0BFB-464F-BB2B-F3555EAAD3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AA02BCF-C700-448B-9263-A198BB04E7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D786876-297B-4DAE-BEE7-1C6E04230B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A14F89D-B6E0-43CF-AA0B-EC4BF3FD9B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B9314C7-F2F3-441A-8668-B7B6AC9CD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99410-9DC3-4BD2-A424-A641DEEA859D}" type="datetimeFigureOut">
              <a:rPr lang="ru-RU" smtClean="0"/>
              <a:t>05.04.2026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1012645-56B7-4706-B3A4-4B4E86ABA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B136BEE-437D-4994-93DE-3DDC89FB2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CEFB-9FED-4020-BA6B-4765446E9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137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66D887-9850-418B-AE40-33A3247C4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4B1BCF1-1550-4B1E-BF6C-7029E3DF6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99410-9DC3-4BD2-A424-A641DEEA859D}" type="datetimeFigureOut">
              <a:rPr lang="ru-RU" smtClean="0"/>
              <a:t>05.04.2026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03B8ED3-61FE-46A8-9C9D-C11E048CE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CBB11FB-026E-45A5-AB71-79F6586C6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CEFB-9FED-4020-BA6B-4765446E9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802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7AE79F2-E17D-454C-9204-48E89E880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99410-9DC3-4BD2-A424-A641DEEA859D}" type="datetimeFigureOut">
              <a:rPr lang="ru-RU" smtClean="0"/>
              <a:t>05.04.2026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7791010-BB35-4B3D-8C05-0A16290E3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33BC0E5-2F0E-42AA-8342-1312CE3D4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CEFB-9FED-4020-BA6B-4765446E9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380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6DA66A-4A0E-4AA1-BEBF-DFF3910B6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39B89C9-5C21-44C4-BF75-B2DB52E10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C9EFBF5-FE1D-4976-BB07-5BCBA54BAE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B7305C9-96E6-4D19-AB05-F79332741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99410-9DC3-4BD2-A424-A641DEEA859D}" type="datetimeFigureOut">
              <a:rPr lang="ru-RU" smtClean="0"/>
              <a:t>05.04.2026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0768CD7-00C2-4649-838F-14A69EDE8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52791BC-AFB1-4A68-AEB4-0AABA8FFC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CEFB-9FED-4020-BA6B-4765446E9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487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4B3945-25ED-4CA9-B9BE-D3F626B97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61369E3-FCEB-4CAB-AB2B-77DCA1C162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71F7674-8BB9-462C-B293-74D2D46213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E0FBA28-BD5C-4FE5-AF31-1C58C8DED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99410-9DC3-4BD2-A424-A641DEEA859D}" type="datetimeFigureOut">
              <a:rPr lang="ru-RU" smtClean="0"/>
              <a:t>05.04.2026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76DF898-A215-454D-BF71-1F14EE7D7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2EC1244-8693-43DA-A630-61ECCF593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CEFB-9FED-4020-BA6B-4765446E9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544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C442A1-171F-402D-9A3E-3EE565B2B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AF471B6-EB5A-425D-8868-D94848A4B2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88605D-2CFB-4B6F-8E78-75CEADC207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99410-9DC3-4BD2-A424-A641DEEA859D}" type="datetimeFigureOut">
              <a:rPr lang="ru-RU" smtClean="0"/>
              <a:t>05.04.2026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525803-782D-4104-997E-A927AA9470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F583E4-51EE-4FEE-98EC-24D0E724B1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2CEFB-9FED-4020-BA6B-4765446E9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7456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4">
            <a:extLst>
              <a:ext uri="{FF2B5EF4-FFF2-40B4-BE49-F238E27FC236}">
                <a16:creationId xmlns:a16="http://schemas.microsoft.com/office/drawing/2014/main" id="{28B54ED7-B04B-4FD6-B9C2-DF083CFD4C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84760"/>
            <a:ext cx="9064487" cy="2648650"/>
          </a:xfrm>
        </p:spPr>
        <p:txBody>
          <a:bodyPr>
            <a:noAutofit/>
          </a:bodyPr>
          <a:lstStyle/>
          <a:p>
            <a:r>
              <a:rPr lang="ru-RU" sz="4600" b="1" dirty="0">
                <a:solidFill>
                  <a:srgbClr val="D919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Готовимся к сдаче квартальной отчетности 2026: изменения по НДС, ЭСФ и СНТ в типовых решениях 1С.</a:t>
            </a:r>
          </a:p>
        </p:txBody>
      </p:sp>
      <p:sp>
        <p:nvSpPr>
          <p:cNvPr id="7" name="Заголовок 4">
            <a:extLst>
              <a:ext uri="{FF2B5EF4-FFF2-40B4-BE49-F238E27FC236}">
                <a16:creationId xmlns:a16="http://schemas.microsoft.com/office/drawing/2014/main" id="{B8473CE0-4145-4481-89A4-B56A8EC23430}"/>
              </a:ext>
            </a:extLst>
          </p:cNvPr>
          <p:cNvSpPr txBox="1">
            <a:spLocks/>
          </p:cNvSpPr>
          <p:nvPr/>
        </p:nvSpPr>
        <p:spPr>
          <a:xfrm>
            <a:off x="4610910" y="4833410"/>
            <a:ext cx="2970180" cy="5457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solidFill>
                  <a:srgbClr val="D919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ФИО Докладчика</a:t>
            </a:r>
          </a:p>
        </p:txBody>
      </p:sp>
    </p:spTree>
    <p:extLst>
      <p:ext uri="{BB962C8B-B14F-4D97-AF65-F5344CB8AC3E}">
        <p14:creationId xmlns:p14="http://schemas.microsoft.com/office/powerpoint/2010/main" val="1674713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AFE835-E59E-A6D5-A2E3-B0D3EDBCC8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C1EBEE-05A8-B268-19C5-ABF59B675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1637" y="18255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D919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ЭСФ по услугам, приобретенным у нерезидента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36C6E90-5D2F-4CDA-2DE2-B2BB2D5E9D3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343818"/>
            <a:ext cx="7719111" cy="4708216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93778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FBEC8CE-5066-B635-C5CB-6016E22CF7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623B2F-08D7-A2AE-B985-51B8094E4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1637" y="18255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D919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ЭСФ по услугам, приобретенным у нерезидента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5C2A20E-15A1-CAB0-697B-3E740EEA79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920488" y="1343818"/>
            <a:ext cx="10351024" cy="4823119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0664257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8C81E38-09E8-0CB4-F413-2F6128E517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65769C-D8DA-32F9-720B-70F5EF645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1637" y="18255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D919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ЭСФ по услугам, приобретенным у нерезидента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EC978ED6-6F4F-5D5E-6309-C72E615D21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870200" y="1244600"/>
            <a:ext cx="6362892" cy="5514039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8731854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176C1C6-DFC0-6590-6B56-2002CD44B8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7B6D67-8802-38F0-3F6A-B5059E707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1637" y="18255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D919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ЭСФ по услугам, приобретенным у нерезидента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A00246D-8392-279E-7495-7823D92BC72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575" y="1343818"/>
            <a:ext cx="9264850" cy="4620413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36410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7A2D60-6F46-B66D-5E4E-936543D183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8656D1-52D5-A22D-E38E-94FED83F8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1637" y="18255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D919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ЭСФ по услугам, приобретенным у нерезидента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6CD6506E-726C-A3AD-E138-FD2EDEE879B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082" y="1803400"/>
            <a:ext cx="10125836" cy="2807858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88472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E3BCA4D-62E9-2935-31AD-4D268D780A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08A599-8481-0701-A31D-14B563274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1637" y="18255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D919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ЭСФ по услугам, приобретенным у нерезидента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7734EFA-A77D-FD0E-57E6-0A04813DDB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917700" y="1343818"/>
            <a:ext cx="7735670" cy="4765119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4375779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2810B1-919D-3721-D206-C311510FD3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514F0B-C7C2-908E-5B24-CE8AC6D6E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1637" y="18255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D919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ЭСФ по услугам, приобретенным у нерезидента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48CD9B0-83A7-D37E-87E8-1E218C8CB3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11250" y="1982094"/>
            <a:ext cx="11369499" cy="300493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1865579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267E18A-F51E-0519-10E3-377ABABE73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91B7EA-8BD3-C235-F7A7-85AA584FD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1637" y="18255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D919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ЭСФ по услугам, приобретенным у нерезидента</a:t>
            </a:r>
          </a:p>
        </p:txBody>
      </p:sp>
      <p:pic>
        <p:nvPicPr>
          <p:cNvPr id="13" name="Объект 12">
            <a:extLst>
              <a:ext uri="{FF2B5EF4-FFF2-40B4-BE49-F238E27FC236}">
                <a16:creationId xmlns:a16="http://schemas.microsoft.com/office/drawing/2014/main" id="{27AC456E-CD20-112F-5983-F65FE4DF75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933016" y="1459862"/>
            <a:ext cx="10325967" cy="430593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0822481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7248AF0-2C7D-EB60-74F1-155A5DCC5B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D52D0A-F660-C3B1-FB1F-076CD7299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1637" y="18255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D919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ЭСФ по услугам, приобретенным у нерезидента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94F0C94-7140-2366-6385-D9191CF0957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377" y="1459712"/>
            <a:ext cx="4973823" cy="4715005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43752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7944F8-E273-5E68-5352-2D94D1302D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0E47F8-C6C2-124E-14D1-5403227B0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1637" y="18255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D919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ЭСФ по услугам, приобретенным у нерезидента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DB16528-2B55-A70A-12F8-C067DC1C33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rcRect b="12170"/>
          <a:stretch>
            <a:fillRect/>
          </a:stretch>
        </p:blipFill>
        <p:spPr>
          <a:xfrm>
            <a:off x="2245347" y="1343818"/>
            <a:ext cx="9681890" cy="283022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9B30F10-869B-18FA-E4C4-9D61517C36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898" y="4412185"/>
            <a:ext cx="9426688" cy="2174836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83244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4A7118-84AF-456F-86E8-D9DDAB86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1637" y="18255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D919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Ставки НДС в 2026 году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6E6A04D-AB0D-0EF1-5AC4-CC813383B0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57218" y="1842975"/>
            <a:ext cx="10677564" cy="3172049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9270157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DB18603-689C-6254-BABD-114BD00D73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845FD4-C3F1-B202-6C34-BC3C07627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1637" y="18255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D919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Подтверждение/отклонение ЭСФ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B1A75491-AD4E-1EDE-18A1-813BD961A1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36837" y="2189877"/>
            <a:ext cx="11518325" cy="247824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3114209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A516D03-74B9-8F9A-62A0-696C92509E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5C5235-3FF5-A9D1-279A-09376B772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1637" y="18255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D919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Подтверждение/отклонение ЭСФ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D91E88D9-6011-24D7-91F5-C891A342AD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59408" y="1343818"/>
            <a:ext cx="11873183" cy="142478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5D33A65-FB8E-D29F-4D97-0AB0146186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703" y="3037063"/>
            <a:ext cx="10762592" cy="3338538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4543146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EF3E98-8A8D-E99A-FBC5-7620EFA9A2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8D7790-B29F-6B5E-D9B3-35E6910A7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1637" y="18255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D919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Подтверждение/отклонение ЭСФ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E88997A4-2653-11C3-FA5D-ECF292657F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43650" y="1343818"/>
            <a:ext cx="11504699" cy="146288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95A0D61-5C86-9693-1A02-8B0049537E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550" y="3036399"/>
            <a:ext cx="10756900" cy="3363948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882233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7D97BEC-E86C-4D5D-CB4C-08BE77B4B0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A7AC71-CA8E-FBD9-2E68-6C57A13BD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1637" y="18255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D919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Дата постановки на учет по НДС в ЭСФ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5678F59D-CA45-E8EA-62BF-766B88B43C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38200" y="1343818"/>
            <a:ext cx="10515600" cy="500667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116451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42230F5-C543-593E-FB73-4242C13B1C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D23F40-7A02-C58A-29E2-2BA3DBD02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1637" y="18255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D919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Дата постановки на учет по НДС в ЭСФ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B038A2C-33F1-1542-4737-C378E8288BC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983" y="1343818"/>
            <a:ext cx="8844033" cy="4926604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0531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0E96F4-9703-01E8-BA96-AAF7DDB2EB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AD01C9-4C24-8102-9C53-58855EE2C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1637" y="18255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D919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НКТ в ЭСФ и СНТ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AFB4733F-12B5-8731-DB75-77E0CE6133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38313" y="1152525"/>
            <a:ext cx="8115373" cy="514611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4826068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E0DA2D-7814-D2BB-E1B9-6CC1A93B91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B56EEB-1B19-0A6B-03BD-1D930D3F0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1637" y="18255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D919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НКТ в ЭСФ и СНТ</a:t>
            </a:r>
          </a:p>
        </p:txBody>
      </p:sp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A5A09CB9-B6F8-76C4-9FA6-CA56DD010C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0396" y="1118562"/>
            <a:ext cx="11211208" cy="5058401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5950408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152F474-FC5D-067F-36EC-835D7A7068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24FE22-98F6-C269-6E71-2A8B0BA0E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1637" y="18255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D919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Извещение об отнесении в зачет НДС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D4123BC-C4C8-CC79-E84E-239072DA73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794" y="1573609"/>
            <a:ext cx="11644443" cy="376158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544336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04715A8-3A51-0548-48BB-29FA7B64DF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0820BA-D15B-B00C-EF05-859D38247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1637" y="18255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D919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Извещение об отнесении в зачет НДС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E148782-FB16-344A-4892-1237C884B5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570899" y="1000918"/>
            <a:ext cx="9050202" cy="528044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0263567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32E2ED4-37B0-146D-A580-4F5A2E8A3D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B318D7-2B20-53FB-797E-BE82624DE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1637" y="18255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D919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Извещение об отнесении в зачет НДС</a:t>
            </a:r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19CE74A5-B469-FEDD-BFD6-4D6F0259B9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54125"/>
            <a:ext cx="10515600" cy="1325563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/>
              <a:t>Извещение об отнесении в зачет НДС </a:t>
            </a:r>
            <a:r>
              <a:rPr lang="ru-RU" dirty="0"/>
              <a:t>можно создать </a:t>
            </a:r>
            <a:r>
              <a:rPr lang="ru-RU" b="1" dirty="0"/>
              <a:t>из журнала Электронные счета-фактуры (полученные) </a:t>
            </a:r>
            <a:r>
              <a:rPr lang="ru-RU" dirty="0"/>
              <a:t>по кнопке </a:t>
            </a:r>
            <a:r>
              <a:rPr lang="ru-RU" b="1" dirty="0"/>
              <a:t>Принять НДС в зачет по ЭСФ, </a:t>
            </a:r>
            <a:r>
              <a:rPr lang="ru-RU" dirty="0"/>
              <a:t>при этом Извещение сформируется по выделенным ЭСФ в списке.</a:t>
            </a:r>
          </a:p>
          <a:p>
            <a:pPr marL="0" indent="0">
              <a:buNone/>
            </a:pPr>
            <a:endParaRPr lang="ru-KZ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829E546-7F57-BBE6-1693-537908BBCB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385" y="2624451"/>
            <a:ext cx="11139227" cy="2382213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35338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3EB03E7-2308-08E2-26BA-5DC989F94F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A92852-D048-CC43-CED5-B3480A889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1637" y="18255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D919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Ставки НДС в 2026 году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F5F6D3B8-79F6-F1E3-ED73-93AE02A511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77463" y="2128836"/>
            <a:ext cx="5196237" cy="2598119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18A8AA4-62E9-5ECF-1958-F2043BE1D3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0700" y="1031528"/>
            <a:ext cx="5892800" cy="537389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0050650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6998A8C-0EA1-1E85-012E-25C43649CA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10AEC4-6316-C8D2-EEED-1DCCFE84A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1637" y="18255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D919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Извещение об отнесении в зачет НДС</a:t>
            </a:r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99C1312C-9149-DB75-5A3E-7BB98D6315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54125"/>
            <a:ext cx="10515600" cy="1325563"/>
          </a:xfrm>
        </p:spPr>
        <p:txBody>
          <a:bodyPr>
            <a:normAutofit fontScale="92500"/>
          </a:bodyPr>
          <a:lstStyle/>
          <a:p>
            <a:r>
              <a:rPr lang="ru-RU" b="1" dirty="0"/>
              <a:t>Извещение об отнесении в зачет НДС </a:t>
            </a:r>
            <a:r>
              <a:rPr lang="ru-RU" dirty="0"/>
              <a:t>можно создать </a:t>
            </a:r>
            <a:r>
              <a:rPr lang="ru-RU" b="1" dirty="0"/>
              <a:t>из документа Электронный счета-фактура </a:t>
            </a:r>
            <a:r>
              <a:rPr lang="ru-RU" dirty="0"/>
              <a:t>по кнопке </a:t>
            </a:r>
            <a:r>
              <a:rPr lang="ru-RU" b="1" dirty="0"/>
              <a:t>Принять НДС в зачет по ЭСФ, </a:t>
            </a:r>
            <a:r>
              <a:rPr lang="ru-RU" dirty="0"/>
              <a:t>при этом Извещение сформируется по отдельному ЭСФ.</a:t>
            </a:r>
          </a:p>
          <a:p>
            <a:pPr marL="0" indent="0">
              <a:buNone/>
            </a:pPr>
            <a:endParaRPr lang="ru-KZ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809B314-34AD-F5DC-EFEB-7B87C8F89B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3635" y="2579688"/>
            <a:ext cx="9744727" cy="3644846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00277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3405A0E-650D-5699-C204-101B163DB5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304736-929D-D6C3-2DA8-007B52C7B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1637" y="18255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D919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Извещение об отнесении в зачет НДС</a:t>
            </a:r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69FD5F6C-37C9-D628-4360-38E60679A4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684699"/>
            <a:ext cx="10515600" cy="1325563"/>
          </a:xfrm>
        </p:spPr>
        <p:txBody>
          <a:bodyPr>
            <a:normAutofit/>
          </a:bodyPr>
          <a:lstStyle/>
          <a:p>
            <a:r>
              <a:rPr lang="ru-RU" b="1" dirty="0"/>
              <a:t>Извещение об отнесении в зачет НДС </a:t>
            </a:r>
            <a:r>
              <a:rPr lang="ru-RU" dirty="0"/>
              <a:t>можно создать в разделе </a:t>
            </a:r>
            <a:r>
              <a:rPr lang="ru-RU" b="1" dirty="0"/>
              <a:t>Покупка – Извещение об отнесении в зачет НДС </a:t>
            </a:r>
            <a:r>
              <a:rPr lang="ru-RU" dirty="0"/>
              <a:t>по кнопке </a:t>
            </a:r>
            <a:r>
              <a:rPr lang="ru-RU" b="1" dirty="0"/>
              <a:t>Создать.</a:t>
            </a:r>
          </a:p>
          <a:p>
            <a:pPr marL="0" indent="0">
              <a:buNone/>
            </a:pPr>
            <a:endParaRPr lang="ru-KZ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2A3E962-CA2E-F918-39B9-C2924DFFC3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199" y="1187463"/>
            <a:ext cx="10083800" cy="3159099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6926862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F13DA0D-D242-7B8F-A60E-C3CA2023CE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F8951D-16DB-6A5D-8E65-8AF11D92A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1637" y="18255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D919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Извещение об отнесении в зачет НДС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0308F97-178B-B008-B500-9F18A62BDD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024" y="1181447"/>
            <a:ext cx="9767476" cy="467924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995248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4BBDBCB-CBE7-E78D-058E-CACEA8594C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652707-0CCF-9D28-3AC3-9CF9F3CF0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1637" y="18255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D919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Извещение об отнесении в зачет НДС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86C0487-9573-61F7-64CF-D5A67679B6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232151"/>
            <a:ext cx="10515600" cy="4813049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097746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82150D-2034-9E7A-9B5E-9790DFF0E9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CFBBBA-F82D-E3B0-93D6-EEA16323C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1637" y="18255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D919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Извещение об отнесении в зачет НДС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43E9A42-9974-692D-BAE7-BAFC665A7A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452" y="1216818"/>
            <a:ext cx="11653785" cy="2105876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9344D7D-2A2A-151D-1A0E-CCB1BD9B36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8400" y="3535307"/>
            <a:ext cx="9855200" cy="2702469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0776325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F84AF39-0C31-6E07-706D-7C66086E01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F807E3-A2D0-B2F0-310C-E02E43A5A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1637" y="18255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D919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Извещение об отнесении в зачет НДС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3DC4D2C-1BB0-4E40-EF5C-D1CF03697A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520" y="1313595"/>
            <a:ext cx="11710959" cy="211540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B5B8477-E213-B3E8-5C6D-F361F22F67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6199" y="3654146"/>
            <a:ext cx="9499601" cy="2597216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5903908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8E1113F-4751-917C-43F6-05BCCA564E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62D279-0B74-3424-81CF-965AADE42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1637" y="18255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D919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Извещение об отнесении в зачет НДС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C982515-530B-4C5A-0E92-C4E3B3F993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1207886"/>
            <a:ext cx="10820400" cy="4442228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4758520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B1DEA77-C803-B711-02A8-0E52AEE53F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49A2BA-EFD8-5F74-07FF-7DB90EEB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1637" y="18255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D919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Извещение об отнесении в зачет НДС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93B08FA-07F0-FE49-B7B2-7974B5FEA8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1900" y="1139799"/>
            <a:ext cx="9283700" cy="2535954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6DDD1E8-D0A3-7473-2012-B7429C14F6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900" y="3836367"/>
            <a:ext cx="10299700" cy="1086721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D8B0BD4-AAC6-45D7-C734-E1296612C2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3900" y="5083702"/>
            <a:ext cx="10299700" cy="125724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1885516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D91C338-341C-8F55-00D2-1AEE4078E6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E4861C-F230-4C97-C649-E477F2780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1637" y="18255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D919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Извещение об отнесении в зачет НДС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A2D3F12-E6DC-7731-695F-93CD66C073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1653863"/>
            <a:ext cx="10680700" cy="1323328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26B5341-34CA-B3FA-8E29-497F3FCF0561}"/>
              </a:ext>
            </a:extLst>
          </p:cNvPr>
          <p:cNvSpPr txBox="1"/>
          <p:nvPr/>
        </p:nvSpPr>
        <p:spPr>
          <a:xfrm>
            <a:off x="946150" y="3429000"/>
            <a:ext cx="10007600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800" dirty="0"/>
              <a:t>Максимальное количество строк в одном извещении не должно превышать 500 (ограничение ИС ЭСФ).</a:t>
            </a:r>
          </a:p>
        </p:txBody>
      </p:sp>
    </p:spTree>
    <p:extLst>
      <p:ext uri="{BB962C8B-B14F-4D97-AF65-F5344CB8AC3E}">
        <p14:creationId xmlns:p14="http://schemas.microsoft.com/office/powerpoint/2010/main" val="11030382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EDD73F1-EC2D-CB20-552F-4953DB91E3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74F587-3055-9417-AF87-02396535E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1637" y="18255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D919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Извещение об отнесении в зачет НДС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7377359-8BBA-D8AC-10C8-F47E5B414E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700" y="1252731"/>
            <a:ext cx="9677400" cy="35470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857531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3564AE1-D5A4-7C53-EDEF-0B6E4D14DB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802309-F8B5-943D-25EF-9FC01B32D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1637" y="18255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D919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Ставки НДС в 2026 году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B1A999B-1A8A-4952-B437-E688B402D72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63" y="1343818"/>
            <a:ext cx="5190666" cy="4515129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5D0DCC33-F1F2-D413-9777-71BFD01532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003" y="1343663"/>
            <a:ext cx="5190665" cy="451544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EC2419ED-AB01-D906-FFBD-D3A8DA0AB889}"/>
              </a:ext>
            </a:extLst>
          </p:cNvPr>
          <p:cNvCxnSpPr/>
          <p:nvPr/>
        </p:nvCxnSpPr>
        <p:spPr>
          <a:xfrm flipV="1">
            <a:off x="4343400" y="3601382"/>
            <a:ext cx="4914900" cy="1669118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26660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73D2FFC-4EC1-136B-9BF7-852D523ABD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04EDF9-D1E2-1087-0536-4043A12D8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1637" y="18255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D919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Извещение об отнесении в зачет НДС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E8C8440-872A-E2D2-EAA6-63F6847EDC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900" y="1241947"/>
            <a:ext cx="10820400" cy="256574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D77BE86-D335-3A11-7286-FDCE3217DA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900" y="3918784"/>
            <a:ext cx="8724900" cy="2433141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20650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90EE552-0411-5518-37AC-26B8EEA146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4C5F52-7803-2A11-8834-8D967F087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1637" y="18255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D919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Извещение об отнесении в зачет НДС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1B51B3-1BA6-8F8C-A88B-2EAEBD1014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959" y="1064999"/>
            <a:ext cx="8903341" cy="5271209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357837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4">
            <a:extLst>
              <a:ext uri="{FF2B5EF4-FFF2-40B4-BE49-F238E27FC236}">
                <a16:creationId xmlns:a16="http://schemas.microsoft.com/office/drawing/2014/main" id="{28B54ED7-B04B-4FD6-B9C2-DF083CFD4C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09949" y="2184760"/>
            <a:ext cx="6772102" cy="1244240"/>
          </a:xfrm>
        </p:spPr>
        <p:txBody>
          <a:bodyPr>
            <a:normAutofit/>
          </a:bodyPr>
          <a:lstStyle/>
          <a:p>
            <a:r>
              <a:rPr lang="kk-KZ" sz="3600" b="1" dirty="0">
                <a:solidFill>
                  <a:srgbClr val="D919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endParaRPr lang="ru-RU" sz="3600" b="1" dirty="0">
              <a:solidFill>
                <a:srgbClr val="D919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4">
            <a:extLst>
              <a:ext uri="{FF2B5EF4-FFF2-40B4-BE49-F238E27FC236}">
                <a16:creationId xmlns:a16="http://schemas.microsoft.com/office/drawing/2014/main" id="{B8473CE0-4145-4481-89A4-B56A8EC23430}"/>
              </a:ext>
            </a:extLst>
          </p:cNvPr>
          <p:cNvSpPr txBox="1">
            <a:spLocks/>
          </p:cNvSpPr>
          <p:nvPr/>
        </p:nvSpPr>
        <p:spPr>
          <a:xfrm>
            <a:off x="4335733" y="4680710"/>
            <a:ext cx="3520534" cy="5457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D919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ФИО Докладчика</a:t>
            </a:r>
          </a:p>
          <a:p>
            <a:r>
              <a:rPr lang="ru-RU" sz="2800" b="1" dirty="0">
                <a:solidFill>
                  <a:srgbClr val="D919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контакты</a:t>
            </a:r>
          </a:p>
        </p:txBody>
      </p:sp>
    </p:spTree>
    <p:extLst>
      <p:ext uri="{BB962C8B-B14F-4D97-AF65-F5344CB8AC3E}">
        <p14:creationId xmlns:p14="http://schemas.microsoft.com/office/powerpoint/2010/main" val="1009657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AAA49B7-1921-E78A-5AA7-8FBD4335B3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D951C9-0704-F531-30D9-125E66984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1637" y="18255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D919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Ставки НДС в 2026 году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8AF69F0-D141-0598-3F6A-889AAA7B2F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946156" y="1054100"/>
            <a:ext cx="7642344" cy="5427546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095932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67676E2-D783-0786-E3E1-48CAF3CE3A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DF7132-58A4-B0AA-2BCE-3409FE224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1637" y="18255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D919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Ставки НДС в 2026 году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D66A8B90-B2DF-B207-4F45-127318480BE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150" y="1088307"/>
            <a:ext cx="5981700" cy="5529626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2170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FC5CE5C-4D21-11AC-A1E2-35893D96F7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5620E8-FB28-CDBF-2348-EDA81FE03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1637" y="18255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D919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Ставки НДС в 2026 году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C1CC8934-F2B1-808B-3712-5E681D76B16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55" y="1343818"/>
            <a:ext cx="5128945" cy="5055595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4F44AF46-1CE8-4382-3F6F-6EC986935D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187" y="1343817"/>
            <a:ext cx="5905458" cy="5055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Прямая со стрелкой 3">
            <a:extLst>
              <a:ext uri="{FF2B5EF4-FFF2-40B4-BE49-F238E27FC236}">
                <a16:creationId xmlns:a16="http://schemas.microsoft.com/office/drawing/2014/main" id="{378A9AE9-0862-85D8-1BF7-4FC9B2847091}"/>
              </a:ext>
            </a:extLst>
          </p:cNvPr>
          <p:cNvCxnSpPr>
            <a:cxnSpLocks/>
          </p:cNvCxnSpPr>
          <p:nvPr/>
        </p:nvCxnSpPr>
        <p:spPr>
          <a:xfrm flipV="1">
            <a:off x="5435600" y="3987800"/>
            <a:ext cx="3943391" cy="1110318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6929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EA2BF9C-D0A2-4CB5-DE79-FD088D3C8F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039E08-7740-1AA8-4E11-35DCDCCF7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1637" y="18255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D919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Ставки НДС в 2026 году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9DB8BF35-F4CE-87AC-FF69-A174F080C87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578" y="1343818"/>
            <a:ext cx="9120622" cy="4798269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0483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6106F6-C0CA-DD8A-3244-72F8D70858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5271B8-79BE-CB70-0DCA-CD5EE7BEB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1637" y="18255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D919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Ставки НДС в 2026 году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E1140D0-4049-7519-99CE-A20F1B7875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056037" y="1041996"/>
            <a:ext cx="8303863" cy="5606088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135579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2405</TotalTime>
  <Words>2875</Words>
  <Application>Microsoft Office PowerPoint</Application>
  <PresentationFormat>Широкоэкранный</PresentationFormat>
  <Paragraphs>251</Paragraphs>
  <Slides>42</Slides>
  <Notes>42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8" baseType="lpstr">
      <vt:lpstr>Aptos</vt:lpstr>
      <vt:lpstr>Arial</vt:lpstr>
      <vt:lpstr>Calibri</vt:lpstr>
      <vt:lpstr>Calibri Light</vt:lpstr>
      <vt:lpstr>Wingdings</vt:lpstr>
      <vt:lpstr>Тема Office</vt:lpstr>
      <vt:lpstr>Готовимся к сдаче квартальной отчетности 2026: изменения по НДС, ЭСФ и СНТ в типовых решениях 1С.</vt:lpstr>
      <vt:lpstr>Ставки НДС в 2026 году</vt:lpstr>
      <vt:lpstr>Ставки НДС в 2026 году</vt:lpstr>
      <vt:lpstr>Ставки НДС в 2026 году</vt:lpstr>
      <vt:lpstr>Ставки НДС в 2026 году</vt:lpstr>
      <vt:lpstr>Ставки НДС в 2026 году</vt:lpstr>
      <vt:lpstr>Ставки НДС в 2026 году</vt:lpstr>
      <vt:lpstr>Ставки НДС в 2026 году</vt:lpstr>
      <vt:lpstr>Ставки НДС в 2026 году</vt:lpstr>
      <vt:lpstr>ЭСФ по услугам, приобретенным у нерезидента</vt:lpstr>
      <vt:lpstr>ЭСФ по услугам, приобретенным у нерезидента</vt:lpstr>
      <vt:lpstr>ЭСФ по услугам, приобретенным у нерезидента</vt:lpstr>
      <vt:lpstr>ЭСФ по услугам, приобретенным у нерезидента</vt:lpstr>
      <vt:lpstr>ЭСФ по услугам, приобретенным у нерезидента</vt:lpstr>
      <vt:lpstr>ЭСФ по услугам, приобретенным у нерезидента</vt:lpstr>
      <vt:lpstr>ЭСФ по услугам, приобретенным у нерезидента</vt:lpstr>
      <vt:lpstr>ЭСФ по услугам, приобретенным у нерезидента</vt:lpstr>
      <vt:lpstr>ЭСФ по услугам, приобретенным у нерезидента</vt:lpstr>
      <vt:lpstr>ЭСФ по услугам, приобретенным у нерезидента</vt:lpstr>
      <vt:lpstr>Подтверждение/отклонение ЭСФ</vt:lpstr>
      <vt:lpstr>Подтверждение/отклонение ЭСФ</vt:lpstr>
      <vt:lpstr>Подтверждение/отклонение ЭСФ</vt:lpstr>
      <vt:lpstr>Дата постановки на учет по НДС в ЭСФ</vt:lpstr>
      <vt:lpstr>Дата постановки на учет по НДС в ЭСФ</vt:lpstr>
      <vt:lpstr>НКТ в ЭСФ и СНТ</vt:lpstr>
      <vt:lpstr>НКТ в ЭСФ и СНТ</vt:lpstr>
      <vt:lpstr>Извещение об отнесении в зачет НДС</vt:lpstr>
      <vt:lpstr>Извещение об отнесении в зачет НДС</vt:lpstr>
      <vt:lpstr>Извещение об отнесении в зачет НДС</vt:lpstr>
      <vt:lpstr>Извещение об отнесении в зачет НДС</vt:lpstr>
      <vt:lpstr>Извещение об отнесении в зачет НДС</vt:lpstr>
      <vt:lpstr>Извещение об отнесении в зачет НДС</vt:lpstr>
      <vt:lpstr>Извещение об отнесении в зачет НДС</vt:lpstr>
      <vt:lpstr>Извещение об отнесении в зачет НДС</vt:lpstr>
      <vt:lpstr>Извещение об отнесении в зачет НДС</vt:lpstr>
      <vt:lpstr>Извещение об отнесении в зачет НДС</vt:lpstr>
      <vt:lpstr>Извещение об отнесении в зачет НДС</vt:lpstr>
      <vt:lpstr>Извещение об отнесении в зачет НДС</vt:lpstr>
      <vt:lpstr>Извещение об отнесении в зачет НДС</vt:lpstr>
      <vt:lpstr>Извещение об отнесении в зачет НДС</vt:lpstr>
      <vt:lpstr>Извещение об отнесении в зачет НДС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</dc:title>
  <dc:creator>Айгерим Абдилдина</dc:creator>
  <cp:lastModifiedBy>V_Guseva</cp:lastModifiedBy>
  <cp:revision>27</cp:revision>
  <dcterms:created xsi:type="dcterms:W3CDTF">2021-02-11T07:00:51Z</dcterms:created>
  <dcterms:modified xsi:type="dcterms:W3CDTF">2026-04-05T09:20:55Z</dcterms:modified>
</cp:coreProperties>
</file>