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67" r:id="rId5"/>
    <p:sldId id="260" r:id="rId6"/>
    <p:sldId id="261" r:id="rId7"/>
    <p:sldId id="265" r:id="rId8"/>
    <p:sldId id="266" r:id="rId9"/>
    <p:sldId id="270" r:id="rId10"/>
    <p:sldId id="271" r:id="rId11"/>
    <p:sldId id="262" r:id="rId12"/>
    <p:sldId id="263" r:id="rId13"/>
    <p:sldId id="268" r:id="rId14"/>
    <p:sldId id="269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D"/>
    <a:srgbClr val="D9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262" autoAdjust="0"/>
  </p:normalViewPr>
  <p:slideViewPr>
    <p:cSldViewPr snapToGrid="0" showGuides="1">
      <p:cViewPr varScale="1">
        <p:scale>
          <a:sx n="58" d="100"/>
          <a:sy n="58" d="100"/>
        </p:scale>
        <p:origin x="1218" y="60"/>
      </p:cViewPr>
      <p:guideLst>
        <p:guide orient="horz" pos="777"/>
        <p:guide pos="3840"/>
      </p:guideLst>
    </p:cSldViewPr>
  </p:slideViewPr>
  <p:notesTextViewPr>
    <p:cViewPr>
      <p:scale>
        <a:sx n="1" d="1"/>
        <a:sy n="1" d="1"/>
      </p:scale>
      <p:origin x="0" y="-57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09517-2C77-49CB-A588-93C8C06A34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06FF-45F3-43DA-8090-89F5943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1С:Кассир для Казахстана</a:t>
            </a:r>
            <a:r>
              <a:rPr lang="ru-RU" dirty="0"/>
              <a:t> — это </a:t>
            </a:r>
            <a:r>
              <a:rPr lang="ru-RU" dirty="0" err="1"/>
              <a:t>товароучётная</a:t>
            </a:r>
            <a:r>
              <a:rPr lang="ru-RU" dirty="0"/>
              <a:t> система начального уровня, с которой удобно начать автоматизацию бизнеса. </a:t>
            </a:r>
          </a:p>
          <a:p>
            <a:r>
              <a:rPr lang="ru-RU" dirty="0"/>
              <a:t>Решение размещено в облачном сервисе </a:t>
            </a:r>
            <a:r>
              <a:rPr lang="ru-RU" b="0" dirty="0"/>
              <a:t>1С:Фреш, что дает возможность работать из любой точки мира при наличии интернета.</a:t>
            </a:r>
          </a:p>
          <a:p>
            <a:r>
              <a:rPr lang="ru-RU" b="0" dirty="0"/>
              <a:t>1С:Кассир </a:t>
            </a:r>
            <a:r>
              <a:rPr lang="ru-RU" dirty="0"/>
              <a:t>является одним из самых простых и понятных решений среди конфигураций 1С для розничной торговли: без сложных настроек, перегруженного интерфейса и избыточного функционала.</a:t>
            </a:r>
          </a:p>
          <a:p>
            <a:r>
              <a:rPr lang="ru-RU" dirty="0"/>
              <a:t>Программа оптимально подходит для: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магазинов у дома;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небольших торговых точек;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предприятий сферы услуг;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пользователей, которые только начинают вести автоматизированный учёт.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667CA-34F8-9588-C065-876CE024A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EADE98-3FA7-FA2B-DBCA-3CC1B5C45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688966E-3C1A-FA80-3CAA-095E05D67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Программа поддерживает работу с товарами из Национального каталога, полностью соответствуя требованиям законодательства.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ECE52A-7884-AE16-4CBD-35D4B78B9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4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D212E-014C-ACA2-F312-9A57CFE21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84CDFB9-A3BB-313B-D926-6CAE25D28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6E9B351-D501-C3B6-5862-2197E470B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1С:Кассир для Казахстана не ограничивает развитие компании. При необходимости масштабирования предусмотрена интеграция  на данный момент с </a:t>
            </a:r>
            <a:r>
              <a:rPr lang="ru-RU" b="1" dirty="0"/>
              <a:t>1С:Бухгалтерия для Казахстана 3.0</a:t>
            </a:r>
            <a:r>
              <a:rPr lang="ru-RU" dirty="0"/>
              <a:t> и </a:t>
            </a:r>
            <a:r>
              <a:rPr lang="ru-RU" b="1" dirty="0"/>
              <a:t>1С:Розница 2.3</a:t>
            </a:r>
            <a:r>
              <a:rPr lang="ru-RU" dirty="0"/>
              <a:t>, что позволяет расширить функциональные возможности и усложнить учёт по мере роста бизнеса.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16671E-575B-9B1C-41D3-81601DE49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2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45DF5-2425-16D7-B41F-79EE38A0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913A626-92D1-BF95-4644-5914121B8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6E9977-9F5E-2873-0A38-E5D1E5397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Более подробно о функционале и возможностях 1С:Кассир смотрите на нашем YouTube-канале — видео постоянно обновляются, вы можете отсканировать QR-код и перейти к видео.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E222A1-7A0A-7F73-56E9-B45F6ECB5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74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F54D2-288C-14E6-78B5-4DFBDBA91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6208988-E04F-9DF9-CE9A-35A07D68F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FB4E7E-86B2-77B7-ACAD-922F1D601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Сканируйте QR-код и оставляйте заявку на консультацию на нашем сайте. Наши специалисты свяжутся с вами, ответят на все вопросы и подключат бесплатный демо-доступ на 15 дней.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39D266-1972-429D-8095-45A09939A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51E7-FA25-21E3-757F-D6FA0DBEA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4300E22-D5D9-448D-C49C-402C182A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5833445-C3AD-F62C-6B7F-6D04BE76B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1С:Кассир для Казахстана позволяет запустить учёт в максимально короткие сроки. Благодаря простому интерфейсу и минимальному набору необходимых настроек пользователь может приступить к работе практически сразу после подключения. Программа позволяет сформировать основные отчеты отражающие, продажи, остатки товаров, движение товара.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1EE3AC-AD34-76EE-54F6-F0E0950E2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5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EED0D-BCB5-B07C-1406-CA5EC7E5B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BA3DFF-4C9D-4B25-93F4-B3C5D30E3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E5E2BE-09F0-6718-5A0F-5D4AB5B9F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Приложение 1С:Кассир закрывает главные потребности розничных продаж: Ведение продаж, управление выручкой, контроль товарных остатков и формирование основных документов.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74E26A-6065-A353-39B8-D37A6EF74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6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B4C6-1300-F1CA-88AA-772FB95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330A1B-56D8-AE8F-C7C5-CBB2C53C1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E5F5EB-5D1B-DFCC-04F8-68595E902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РМК разработано с учётом ежедневной работы в рознице: минимальное количество действий для оформления чека, быстрый поиск товаров, поддержка скидок и различных способов оплаты</a:t>
            </a:r>
            <a:r>
              <a:rPr lang="en-US" dirty="0"/>
              <a:t>, </a:t>
            </a:r>
            <a:r>
              <a:rPr lang="ru-RU" dirty="0"/>
              <a:t>возможность оформить оплату по ранее созданным заказам.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7002CA-0EFD-5C6D-D0BF-22EED242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E9B8-CC2C-ECAD-62EA-194EE8A0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905692D-1A64-0DED-3634-A8B428625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0EFB81-3A75-CA85-77B5-520064648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Решение предусматривает настройку и работу с сервисами онлайн-</a:t>
            </a:r>
            <a:r>
              <a:rPr lang="ru-RU" dirty="0" err="1"/>
              <a:t>фискализации</a:t>
            </a:r>
            <a:r>
              <a:rPr lang="ru-RU" dirty="0"/>
              <a:t> — </a:t>
            </a:r>
            <a:r>
              <a:rPr lang="ru-RU" dirty="0" err="1"/>
              <a:t>Рекассой</a:t>
            </a:r>
            <a:r>
              <a:rPr lang="ru-RU" dirty="0"/>
              <a:t> или </a:t>
            </a:r>
            <a:r>
              <a:rPr lang="ru-RU" dirty="0" err="1"/>
              <a:t>Вебкассой</a:t>
            </a:r>
            <a:r>
              <a:rPr lang="ru-RU" dirty="0"/>
              <a:t>, что обеспечивает соответствие требованиям законодательства и удобство эксплуатации.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54B41B-4F48-3A14-A0A5-0280A1042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5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95ED4-B1CE-FDD0-72BD-BF6BF531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7DC321A-180C-1701-E4DC-56919BA4E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1DFC8D3-A4F5-BA41-290F-065AEFFCF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Возможность отложить чек и вернуться к нему позже — удобно при высокой загрузке кассы, смене способа оплаты или ожидании покупателя. Все позиции сохраняются, продажа продолжается без повторного ввода.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ED4719-B4CD-A654-B3E0-DACE78E69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9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6154-7346-F09A-8ED8-CDE0C6EDB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4A248E5-8082-1E2C-C67B-45387C9EE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B45972-4A86-6A1F-1531-897977EAA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Программа позволяет вести понятный и простой учет товарных остатков.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настроить степень детализации учета выбирая из вариантов: простой, строгий.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AC8527-9541-0A60-7EB1-17068E436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5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B52B6-6138-AD69-50F8-0DEF64DB4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8968514-C6D6-378E-2E81-7995BD145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D45F20-8AB8-38C8-527E-00A16A06C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Облачном Кассире реализована возможность настройки внешнего рабочего места кассира с использованием мобильного приложения «1С:Мобильный кассир», что позволяет осуществлять продажи вне стационарной кассы с сохранением полной интеграции с системой учета.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39128C-461B-5138-65FB-863ADC5B8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673CB-1DFA-DB83-3BD0-DD1B786D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6687E08-3ED9-5774-830B-27138999B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4961082-CC76-347B-8C84-E36A7FEE0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Мобильное приложение </a:t>
            </a:r>
            <a:r>
              <a:rPr lang="ru-RU" b="1" dirty="0"/>
              <a:t>«1С:Мобильный кассир»</a:t>
            </a:r>
            <a:r>
              <a:rPr lang="ru-RU" dirty="0"/>
              <a:t> может использоваться в нескольких сценариях работы в зависимости от задач бизнеса</a:t>
            </a:r>
          </a:p>
          <a:p>
            <a:r>
              <a:rPr lang="ru-RU" b="1" dirty="0"/>
              <a:t>1. Использование как «блокнот» для фиксации операций</a:t>
            </a:r>
            <a:br>
              <a:rPr lang="ru-RU" dirty="0"/>
            </a:br>
            <a:r>
              <a:rPr lang="ru-RU" dirty="0"/>
              <a:t>Приложение может применяться как инструмент для оперативной фиксации кассовых операций. Пользователь фиксирует в приложении продажи и внесение товаров. Такой режим удобен в ситуациях, когда требуется быстро записать операции с последующей обработкой или переносом данных в учетную систему.</a:t>
            </a:r>
          </a:p>
          <a:p>
            <a:r>
              <a:rPr lang="ru-RU" b="1" dirty="0"/>
              <a:t>2. Использование как отдельное рабочее место кассира (РМК)</a:t>
            </a:r>
            <a:br>
              <a:rPr lang="ru-RU" dirty="0"/>
            </a:br>
            <a:r>
              <a:rPr lang="ru-RU" dirty="0"/>
              <a:t>Приложение может работать как полноценное мобильное рабочее место кассира. В этом режиме кассир выполняет операции продажи непосредственно в приложении, оформляет чеки и работает с товарами так же, как на стационарной кассе. Такой вариант подходит для мобильной торговли, выездных продаж или небольших торговых точек.</a:t>
            </a:r>
          </a:p>
          <a:p>
            <a:r>
              <a:rPr lang="ru-RU" b="1" dirty="0"/>
              <a:t>3. Использование как внешнее рабочее место кассира для облачного Кассира в рамках общих кассовых смен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данном сценарии мобильное приложение используется как внешнее рабочее место кассира, подключённое к облачному «1С:Кассир». Кассир выполняет операции продажи в мобильном приложении, при этом они фиксируются в общей кассовой смене основной кассы. Отдельная смена на мобильном устройстве не открывается — все операции учитываются в рамках уже открытой кассовой смены в </a:t>
            </a:r>
            <a:r>
              <a:rPr lang="ru-RU" dirty="0" err="1"/>
              <a:t>приложени</a:t>
            </a:r>
            <a:r>
              <a:rPr lang="ru-RU" dirty="0"/>
              <a:t> «1С:Кассир». </a:t>
            </a:r>
            <a:r>
              <a:rPr lang="ru-RU" dirty="0" err="1"/>
              <a:t>Фискализация</a:t>
            </a:r>
            <a:r>
              <a:rPr lang="ru-RU" dirty="0"/>
              <a:t> чеков выполняется через кассу, подключённую к облачному приложению.</a:t>
            </a:r>
            <a:br>
              <a:rPr lang="ru-RU" dirty="0"/>
            </a:br>
            <a:r>
              <a:rPr lang="ru-RU" b="1" dirty="0"/>
              <a:t>4. Как внешнее РМК облачного  1С:Кассир с отдельными кассовыми сменами</a:t>
            </a:r>
            <a:br>
              <a:rPr lang="ru-RU" dirty="0"/>
            </a:br>
            <a:r>
              <a:rPr lang="ru-RU" dirty="0"/>
              <a:t>В данном сценарии мобильное приложение используется как внешнее рабочее место кассира, подключённое к облачному «1С:Кассир». Мобильный кассир работает как отдельная касса и самостоятельно открывает и закрывает собственную кассовую смену. Все операции продажи, возвратов и кассовых действий выполняются в рамках этой смены и передаются в систему «1С:Кассир». </a:t>
            </a:r>
            <a:r>
              <a:rPr lang="ru-RU" dirty="0" err="1"/>
              <a:t>Фискализация</a:t>
            </a:r>
            <a:r>
              <a:rPr lang="ru-RU" dirty="0"/>
              <a:t> чеков осуществляется через подключенную кассу.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текущий момент приложение доступно для платформы </a:t>
            </a:r>
            <a:r>
              <a:rPr lang="ru-RU" dirty="0" err="1"/>
              <a:t>Android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CF7F0-875F-C46B-0A26-EEDD23121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089A7-0C28-455F-9D51-5EA9BEC8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2FFBD8-D042-4028-9209-9C66A24B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7371-7A0E-48A3-A941-227BB049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081C1-3B24-47BF-B5B3-A8DEB940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77D4E-0FE2-426D-9930-F201647D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C6CC-4ECE-4FDB-BD87-7F0E8535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B8EAB-C9BA-49B5-828C-80197B91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AE28D-ACE3-4D60-AC1C-4A00D6F4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3353-88CB-4F41-8887-544FF1D9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3C625-69BD-4EA1-B718-FE726DAD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A7B1C4-DC62-441E-BDAF-00FCD6837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65D48-BA79-45EB-B886-7FF9A7388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52C31-D3DF-4416-9237-1AEB9B93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A3054-2E55-42DD-85C9-995E4E4A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AE003-9E8D-4FC3-8D4E-14B9DF54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9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3CF04-3F0A-4CF8-83EE-1396BA9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020A9-2FCA-4880-93AB-D4F61674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8403B-C310-4EBD-B2DA-78F707E6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E1250-0AE2-44B9-9B7E-5483393C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F4977-E286-4942-9CD4-394B5CF5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05F3-E224-45C8-9AFC-94BFDBD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812E8-A213-43C5-A3E6-AA3C4A53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79033F-81DD-4A3F-AC75-EE0167E9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5228C-55A0-4F20-B5CC-E58A885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E255F-470B-44F7-85D0-EE05D09C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5DEF-FE77-406A-886A-C73589B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4677-51E1-4606-9820-3D654E23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F26C8-C979-4D4A-A971-A6D217AFD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E3F5A3-3F5E-4492-8EE1-510869DB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E91B4-BFB7-4BB1-BFF2-6A035BB2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A75A7-48C6-438F-942D-FE0F9065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4CBFE-5335-43E9-AA09-03C4B74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BD1FD-0BFB-464F-BB2B-F3555EAA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02BCF-C700-448B-9263-A198BB04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86876-297B-4DAE-BEE7-1C6E04230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4F89D-B6E0-43CF-AA0B-EC4BF3FD9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9314C7-F2F3-441A-8668-B7B6AC9C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012645-56B7-4706-B3A4-4B4E86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36BEE-437D-4994-93DE-3DDC89FB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3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6D887-9850-418B-AE40-33A3247C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B1BCF1-1550-4B1E-BF6C-7029E3DF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3B8ED3-61FE-46A8-9C9D-C11E048C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BB11FB-026E-45A5-AB71-79F6586C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AE79F2-E17D-454C-9204-48E89E88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791010-BB35-4B3D-8C05-0A16290E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BC0E5-2F0E-42AA-8342-1312CE3D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DA66A-4A0E-4AA1-BEBF-DFF3910B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B89C9-5C21-44C4-BF75-B2DB52E1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EFBF5-FE1D-4976-BB07-5BCBA54BA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305C9-96E6-4D19-AB05-F7933274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68CD7-00C2-4649-838F-14A69EDE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791BC-AFB1-4A68-AEB4-0AABA8FF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3945-25ED-4CA9-B9BE-D3F626B9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1369E3-FCEB-4CAB-AB2B-77DCA1C16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1F7674-8BB9-462C-B293-74D2D462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FBA28-BD5C-4FE5-AF31-1C58C8DE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6DF898-A215-454D-BF71-1F14EE7D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C1244-8693-43DA-A630-61ECCF59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442A1-171F-402D-9A3E-3EE565B2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471B6-EB5A-425D-8868-D94848A4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8605D-2CFB-4B6F-8E78-75CEADC20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9410-9DC3-4BD2-A424-A641DEEA859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25803-782D-4104-997E-A927AA947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583E4-51EE-4FEE-98EC-24D0E724B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928" y="2423206"/>
            <a:ext cx="8210143" cy="2955972"/>
          </a:xfrm>
        </p:spPr>
        <p:txBody>
          <a:bodyPr anchor="t">
            <a:normAutofit/>
          </a:bodyPr>
          <a:lstStyle/>
          <a:p>
            <a:r>
              <a:rPr lang="ru-RU" sz="4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1С:Кассир. Простой учет для магазинов, рынков, бутиков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610910" y="5106294"/>
            <a:ext cx="2970180" cy="545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6747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EDAA9-46C3-0AA9-EFFC-4DA0E5026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E622E-E050-C37A-3460-6A38CA2C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42704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1С:Мобильный кассир</a:t>
            </a:r>
          </a:p>
        </p:txBody>
      </p:sp>
      <p:sp>
        <p:nvSpPr>
          <p:cNvPr id="11" name="Text 18">
            <a:extLst>
              <a:ext uri="{FF2B5EF4-FFF2-40B4-BE49-F238E27FC236}">
                <a16:creationId xmlns:a16="http://schemas.microsoft.com/office/drawing/2014/main" id="{B74263B4-69CC-297E-F22E-C1ED409E01C4}"/>
              </a:ext>
            </a:extLst>
          </p:cNvPr>
          <p:cNvSpPr/>
          <p:nvPr/>
        </p:nvSpPr>
        <p:spPr>
          <a:xfrm>
            <a:off x="1033424" y="4438876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2" name="Text 21">
            <a:extLst>
              <a:ext uri="{FF2B5EF4-FFF2-40B4-BE49-F238E27FC236}">
                <a16:creationId xmlns:a16="http://schemas.microsoft.com/office/drawing/2014/main" id="{A21F4E6F-D2E6-50C3-0CAA-EA24B8395199}"/>
              </a:ext>
            </a:extLst>
          </p:cNvPr>
          <p:cNvSpPr/>
          <p:nvPr/>
        </p:nvSpPr>
        <p:spPr>
          <a:xfrm>
            <a:off x="1033424" y="4740628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6" name="Text 33">
            <a:extLst>
              <a:ext uri="{FF2B5EF4-FFF2-40B4-BE49-F238E27FC236}">
                <a16:creationId xmlns:a16="http://schemas.microsoft.com/office/drawing/2014/main" id="{40EA6335-8E2A-E991-E259-C095B2B56988}"/>
              </a:ext>
            </a:extLst>
          </p:cNvPr>
          <p:cNvSpPr/>
          <p:nvPr/>
        </p:nvSpPr>
        <p:spPr>
          <a:xfrm>
            <a:off x="6763512" y="4438876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7" name="Text 36">
            <a:extLst>
              <a:ext uri="{FF2B5EF4-FFF2-40B4-BE49-F238E27FC236}">
                <a16:creationId xmlns:a16="http://schemas.microsoft.com/office/drawing/2014/main" id="{E026FCD5-62DB-7CFF-1A8B-783B8056E068}"/>
              </a:ext>
            </a:extLst>
          </p:cNvPr>
          <p:cNvSpPr/>
          <p:nvPr/>
        </p:nvSpPr>
        <p:spPr>
          <a:xfrm>
            <a:off x="6763512" y="4740628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EDD540-B4C4-8CC6-ED75-E9FAF966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9" y="1518199"/>
            <a:ext cx="25336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3">
            <a:extLst>
              <a:ext uri="{FF2B5EF4-FFF2-40B4-BE49-F238E27FC236}">
                <a16:creationId xmlns:a16="http://schemas.microsoft.com/office/drawing/2014/main" id="{21A73480-8FCE-E720-7A52-47C3872C0D57}"/>
              </a:ext>
            </a:extLst>
          </p:cNvPr>
          <p:cNvSpPr/>
          <p:nvPr/>
        </p:nvSpPr>
        <p:spPr>
          <a:xfrm>
            <a:off x="4929185" y="1518200"/>
            <a:ext cx="5851178" cy="2920676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ru-RU" b="1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Варианты использования</a:t>
            </a:r>
          </a:p>
          <a:p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«блокнот» для фиксации операций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отдельное РМК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внешнее РМК для облачного 1С:Кассир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в рамках общих кассовых смен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внешнее РМК облачного  1С:Кассир с отдельными кассовыми сменами</a:t>
            </a:r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</p:txBody>
      </p:sp>
      <p:sp>
        <p:nvSpPr>
          <p:cNvPr id="3" name="Shape 23">
            <a:extLst>
              <a:ext uri="{FF2B5EF4-FFF2-40B4-BE49-F238E27FC236}">
                <a16:creationId xmlns:a16="http://schemas.microsoft.com/office/drawing/2014/main" id="{1B09DA2E-661D-D76A-BDF2-3DBB6BE69ECA}"/>
              </a:ext>
            </a:extLst>
          </p:cNvPr>
          <p:cNvSpPr/>
          <p:nvPr/>
        </p:nvSpPr>
        <p:spPr>
          <a:xfrm>
            <a:off x="4929185" y="4900142"/>
            <a:ext cx="5851178" cy="861011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ru-RU" dirty="0"/>
              <a:t>На текущий момент приложение доступно для платформы </a:t>
            </a:r>
            <a:r>
              <a:rPr lang="ru-RU" b="1" dirty="0" err="1"/>
              <a:t>Android</a:t>
            </a:r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7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0C6123-9E20-913A-01A5-A1D4D14A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58F9-9C11-61C6-1DF8-3F5049BF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44549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Работа с Национальным каталогом товаров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5AFC33-87F2-F27F-64FA-62A273ADA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684" y="1429789"/>
            <a:ext cx="7996843" cy="49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3F823-6B0F-7794-F693-274DC3E13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7D9BC-F81B-DF0C-F886-7C907A25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910" y="41509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Готовность к росту бизнеса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703C8E-9DDB-8B38-983E-714B0A87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09" y="1683245"/>
            <a:ext cx="5666591" cy="84480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«1С:Кассир» интегрируется со старшими программами:</a:t>
            </a:r>
          </a:p>
        </p:txBody>
      </p:sp>
      <p:sp>
        <p:nvSpPr>
          <p:cNvPr id="5" name="Text 26">
            <a:extLst>
              <a:ext uri="{FF2B5EF4-FFF2-40B4-BE49-F238E27FC236}">
                <a16:creationId xmlns:a16="http://schemas.microsoft.com/office/drawing/2014/main" id="{56E03B61-DC16-03E2-1F75-9DD76599C003}"/>
              </a:ext>
            </a:extLst>
          </p:cNvPr>
          <p:cNvSpPr/>
          <p:nvPr/>
        </p:nvSpPr>
        <p:spPr>
          <a:xfrm>
            <a:off x="838200" y="4286101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6" name="Text 27">
            <a:extLst>
              <a:ext uri="{FF2B5EF4-FFF2-40B4-BE49-F238E27FC236}">
                <a16:creationId xmlns:a16="http://schemas.microsoft.com/office/drawing/2014/main" id="{9B98F661-B5CF-7DAF-2A13-E074F819B3BB}"/>
              </a:ext>
            </a:extLst>
          </p:cNvPr>
          <p:cNvSpPr/>
          <p:nvPr/>
        </p:nvSpPr>
        <p:spPr>
          <a:xfrm>
            <a:off x="429409" y="2528047"/>
            <a:ext cx="4497593" cy="1062828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1С:Бухгалтерия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для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Казахстан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а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1С:Розница 2.3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8" name="Shape 23">
            <a:extLst>
              <a:ext uri="{FF2B5EF4-FFF2-40B4-BE49-F238E27FC236}">
                <a16:creationId xmlns:a16="http://schemas.microsoft.com/office/drawing/2014/main" id="{25DE1372-E571-731B-A2A6-6311B296206C}"/>
              </a:ext>
            </a:extLst>
          </p:cNvPr>
          <p:cNvSpPr/>
          <p:nvPr/>
        </p:nvSpPr>
        <p:spPr>
          <a:xfrm>
            <a:off x="234548" y="3872753"/>
            <a:ext cx="5908965" cy="1112398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7" name="Text 28">
            <a:extLst>
              <a:ext uri="{FF2B5EF4-FFF2-40B4-BE49-F238E27FC236}">
                <a16:creationId xmlns:a16="http://schemas.microsoft.com/office/drawing/2014/main" id="{489B5956-7CDE-2BBB-E590-60CE22B1535F}"/>
              </a:ext>
            </a:extLst>
          </p:cNvPr>
          <p:cNvSpPr/>
          <p:nvPr/>
        </p:nvSpPr>
        <p:spPr>
          <a:xfrm>
            <a:off x="342415" y="4154632"/>
            <a:ext cx="5693229" cy="5486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Основной учет — в старшей </a:t>
            </a:r>
            <a:r>
              <a:rPr lang="ru-RU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программе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, кассиры продолжают работать в удобном РМК.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текст, снимок экрана, графический дизайн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CBD37A-A2D9-A6D0-84C3-F7518D3E8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176"/>
          <a:stretch>
            <a:fillRect/>
          </a:stretch>
        </p:blipFill>
        <p:spPr>
          <a:xfrm>
            <a:off x="6464431" y="1101327"/>
            <a:ext cx="5298160" cy="48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6A0FB-24D3-2610-4CED-71D3EF1C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3">
            <a:extLst>
              <a:ext uri="{FF2B5EF4-FFF2-40B4-BE49-F238E27FC236}">
                <a16:creationId xmlns:a16="http://schemas.microsoft.com/office/drawing/2014/main" id="{7CD2F30F-6A57-F455-8C00-B047043F8654}"/>
              </a:ext>
            </a:extLst>
          </p:cNvPr>
          <p:cNvSpPr/>
          <p:nvPr/>
        </p:nvSpPr>
        <p:spPr>
          <a:xfrm>
            <a:off x="106607" y="2571899"/>
            <a:ext cx="5908965" cy="2211744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3C241-310E-6CFF-408B-9AB8BC2C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98" y="3014989"/>
            <a:ext cx="5982452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подробно о функционале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возможностях 1С:Кассир смотрите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Сканируйте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QR </a:t>
            </a:r>
            <a:b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и переходите на канал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6">
            <a:extLst>
              <a:ext uri="{FF2B5EF4-FFF2-40B4-BE49-F238E27FC236}">
                <a16:creationId xmlns:a16="http://schemas.microsoft.com/office/drawing/2014/main" id="{BA5341BA-C697-4B67-0368-CCB620C1223A}"/>
              </a:ext>
            </a:extLst>
          </p:cNvPr>
          <p:cNvSpPr/>
          <p:nvPr/>
        </p:nvSpPr>
        <p:spPr>
          <a:xfrm>
            <a:off x="838200" y="4286101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D01D5F1-6F7B-79D2-E31C-D8589AD1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71" y="1440833"/>
            <a:ext cx="4533148" cy="45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F11475FF-BDB4-79A4-85C4-F54CACF7D7FE}"/>
              </a:ext>
            </a:extLst>
          </p:cNvPr>
          <p:cNvSpPr/>
          <p:nvPr/>
        </p:nvSpPr>
        <p:spPr>
          <a:xfrm>
            <a:off x="6260950" y="3429000"/>
            <a:ext cx="944699" cy="486784"/>
          </a:xfrm>
          <a:prstGeom prst="rightArrow">
            <a:avLst/>
          </a:prstGeom>
          <a:solidFill>
            <a:srgbClr val="FFFF7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5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17584-D983-EB56-028C-D18828052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">
            <a:extLst>
              <a:ext uri="{FF2B5EF4-FFF2-40B4-BE49-F238E27FC236}">
                <a16:creationId xmlns:a16="http://schemas.microsoft.com/office/drawing/2014/main" id="{59AA74D1-17F4-65C1-F057-C8AF4A58B291}"/>
              </a:ext>
            </a:extLst>
          </p:cNvPr>
          <p:cNvSpPr/>
          <p:nvPr/>
        </p:nvSpPr>
        <p:spPr>
          <a:xfrm>
            <a:off x="187035" y="2226833"/>
            <a:ext cx="5908965" cy="3173506"/>
          </a:xfrm>
          <a:prstGeom prst="roundRect">
            <a:avLst/>
          </a:prstGeom>
          <a:solidFill>
            <a:srgbClr val="FFFF7D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5C3AF-78FF-170C-C2A4-F5CA6E92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48" y="3150804"/>
            <a:ext cx="5677652" cy="13255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Сканируйте QR-код и оставляйте заявку на консультацию на нашем сайте.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Наши специалисты свяжутся с вами, ответят на все вопросы и подключат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бесплатный демо-доступ на 15 дней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6">
            <a:extLst>
              <a:ext uri="{FF2B5EF4-FFF2-40B4-BE49-F238E27FC236}">
                <a16:creationId xmlns:a16="http://schemas.microsoft.com/office/drawing/2014/main" id="{9C55CA33-8810-989B-8303-EBB16662B89B}"/>
              </a:ext>
            </a:extLst>
          </p:cNvPr>
          <p:cNvSpPr/>
          <p:nvPr/>
        </p:nvSpPr>
        <p:spPr>
          <a:xfrm>
            <a:off x="838200" y="4286101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EFC296-3D90-0948-6252-70E72EDD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31" y="1477157"/>
            <a:ext cx="4537263" cy="45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5F830FB-0717-1640-A97E-6C9935092A6F}"/>
              </a:ext>
            </a:extLst>
          </p:cNvPr>
          <p:cNvSpPr/>
          <p:nvPr/>
        </p:nvSpPr>
        <p:spPr>
          <a:xfrm>
            <a:off x="6260950" y="3429000"/>
            <a:ext cx="944699" cy="486784"/>
          </a:xfrm>
          <a:prstGeom prst="rightArrow">
            <a:avLst/>
          </a:prstGeom>
          <a:solidFill>
            <a:srgbClr val="FFFF7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6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949" y="2184760"/>
            <a:ext cx="6772102" cy="1637608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335733" y="4680710"/>
            <a:ext cx="3520534" cy="54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096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744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1С:Кассир для Казахстана — удобный вход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автоматизацию бизнеса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06DBA09-CF28-3B57-58CB-E3D0DDBBD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12994" r="4436" b="5358"/>
          <a:stretch/>
        </p:blipFill>
        <p:spPr bwMode="auto">
          <a:xfrm>
            <a:off x="1480788" y="1513008"/>
            <a:ext cx="9230423" cy="4773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B3811-7D10-E95C-2DE1-8BAAF25B6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>
            <a:extLst>
              <a:ext uri="{FF2B5EF4-FFF2-40B4-BE49-F238E27FC236}">
                <a16:creationId xmlns:a16="http://schemas.microsoft.com/office/drawing/2014/main" id="{86D71724-D77D-A7F5-FCC2-289FEC1721A1}"/>
              </a:ext>
            </a:extLst>
          </p:cNvPr>
          <p:cNvSpPr/>
          <p:nvPr/>
        </p:nvSpPr>
        <p:spPr>
          <a:xfrm>
            <a:off x="289560" y="1831053"/>
            <a:ext cx="5806440" cy="110471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9" name="Shape 13">
            <a:extLst>
              <a:ext uri="{FF2B5EF4-FFF2-40B4-BE49-F238E27FC236}">
                <a16:creationId xmlns:a16="http://schemas.microsoft.com/office/drawing/2014/main" id="{97CD642A-AAF7-26E2-DD4D-AD9FE802A247}"/>
              </a:ext>
            </a:extLst>
          </p:cNvPr>
          <p:cNvSpPr/>
          <p:nvPr/>
        </p:nvSpPr>
        <p:spPr>
          <a:xfrm>
            <a:off x="289560" y="3201051"/>
            <a:ext cx="5806440" cy="110471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1" name="Shape 18">
            <a:extLst>
              <a:ext uri="{FF2B5EF4-FFF2-40B4-BE49-F238E27FC236}">
                <a16:creationId xmlns:a16="http://schemas.microsoft.com/office/drawing/2014/main" id="{88A6B246-E80D-B9B3-A215-B06221E31EC4}"/>
              </a:ext>
            </a:extLst>
          </p:cNvPr>
          <p:cNvSpPr/>
          <p:nvPr/>
        </p:nvSpPr>
        <p:spPr>
          <a:xfrm>
            <a:off x="289560" y="4562513"/>
            <a:ext cx="5806440" cy="97104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1436608-39C9-86FA-332B-0A46AEF8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16" y="19620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Простое и интуитивно понятное приложение для учета и розничных продаж</a:t>
            </a: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253F6A1C-C389-530F-1AFB-66BA9EE23EA0}"/>
              </a:ext>
            </a:extLst>
          </p:cNvPr>
          <p:cNvSpPr/>
          <p:nvPr/>
        </p:nvSpPr>
        <p:spPr>
          <a:xfrm>
            <a:off x="502614" y="2053996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Быстрый старт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D1412D13-3E3B-DDD1-148B-45CC115B481B}"/>
              </a:ext>
            </a:extLst>
          </p:cNvPr>
          <p:cNvSpPr/>
          <p:nvPr/>
        </p:nvSpPr>
        <p:spPr>
          <a:xfrm>
            <a:off x="502614" y="2346394"/>
            <a:ext cx="5235847" cy="27432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Запуск без долгих настроек и обучения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6">
            <a:extLst>
              <a:ext uri="{FF2B5EF4-FFF2-40B4-BE49-F238E27FC236}">
                <a16:creationId xmlns:a16="http://schemas.microsoft.com/office/drawing/2014/main" id="{1451D51D-A5E8-CABA-B55B-B47E514D21CA}"/>
              </a:ext>
            </a:extLst>
          </p:cNvPr>
          <p:cNvSpPr/>
          <p:nvPr/>
        </p:nvSpPr>
        <p:spPr>
          <a:xfrm>
            <a:off x="502614" y="3457801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Понятный интерфейс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8FB4A5B4-030E-2B5B-9EE8-138A0058F49B}"/>
              </a:ext>
            </a:extLst>
          </p:cNvPr>
          <p:cNvSpPr/>
          <p:nvPr/>
        </p:nvSpPr>
        <p:spPr>
          <a:xfrm>
            <a:off x="502614" y="3759553"/>
            <a:ext cx="4908607" cy="295038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Кассиру удобно работать </a:t>
            </a:r>
            <a:r>
              <a:rPr lang="ru-RU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 РМК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21">
            <a:extLst>
              <a:ext uri="{FF2B5EF4-FFF2-40B4-BE49-F238E27FC236}">
                <a16:creationId xmlns:a16="http://schemas.microsoft.com/office/drawing/2014/main" id="{268FA30B-A098-560B-C6CA-1A452E5D2EA2}"/>
              </a:ext>
            </a:extLst>
          </p:cNvPr>
          <p:cNvSpPr/>
          <p:nvPr/>
        </p:nvSpPr>
        <p:spPr>
          <a:xfrm>
            <a:off x="492012" y="4752407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Контроль в цифрах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22">
            <a:extLst>
              <a:ext uri="{FF2B5EF4-FFF2-40B4-BE49-F238E27FC236}">
                <a16:creationId xmlns:a16="http://schemas.microsoft.com/office/drawing/2014/main" id="{F4D7D145-7A22-B4B9-F9C9-AA916297FE72}"/>
              </a:ext>
            </a:extLst>
          </p:cNvPr>
          <p:cNvSpPr/>
          <p:nvPr/>
        </p:nvSpPr>
        <p:spPr>
          <a:xfrm>
            <a:off x="492012" y="5048036"/>
            <a:ext cx="5945959" cy="86868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Продажи, остатки, движение</a:t>
            </a:r>
            <a:r>
              <a:rPr lang="ru-RU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—</a:t>
            </a:r>
            <a:r>
              <a:rPr lang="en-US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всё в отчетах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30">
            <a:extLst>
              <a:ext uri="{FF2B5EF4-FFF2-40B4-BE49-F238E27FC236}">
                <a16:creationId xmlns:a16="http://schemas.microsoft.com/office/drawing/2014/main" id="{3A8C2B92-589D-94FD-6142-378043C6D527}"/>
              </a:ext>
            </a:extLst>
          </p:cNvPr>
          <p:cNvSpPr/>
          <p:nvPr/>
        </p:nvSpPr>
        <p:spPr>
          <a:xfrm>
            <a:off x="812787" y="4604301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sp>
        <p:nvSpPr>
          <p:cNvPr id="22" name="Text 33">
            <a:extLst>
              <a:ext uri="{FF2B5EF4-FFF2-40B4-BE49-F238E27FC236}">
                <a16:creationId xmlns:a16="http://schemas.microsoft.com/office/drawing/2014/main" id="{98A64C89-193D-0BD7-36E8-B3114B7AD133}"/>
              </a:ext>
            </a:extLst>
          </p:cNvPr>
          <p:cNvSpPr/>
          <p:nvPr/>
        </p:nvSpPr>
        <p:spPr>
          <a:xfrm>
            <a:off x="812787" y="4906053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sp>
        <p:nvSpPr>
          <p:cNvPr id="23" name="Text 36">
            <a:extLst>
              <a:ext uri="{FF2B5EF4-FFF2-40B4-BE49-F238E27FC236}">
                <a16:creationId xmlns:a16="http://schemas.microsoft.com/office/drawing/2014/main" id="{11A424D1-7154-013F-D1EC-DC3E3FF0AA18}"/>
              </a:ext>
            </a:extLst>
          </p:cNvPr>
          <p:cNvSpPr/>
          <p:nvPr/>
        </p:nvSpPr>
        <p:spPr>
          <a:xfrm>
            <a:off x="812787" y="5207805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sp>
        <p:nvSpPr>
          <p:cNvPr id="24" name="Text 39">
            <a:extLst>
              <a:ext uri="{FF2B5EF4-FFF2-40B4-BE49-F238E27FC236}">
                <a16:creationId xmlns:a16="http://schemas.microsoft.com/office/drawing/2014/main" id="{F8606BEC-74F0-C48E-109C-AB6A6A1CAD58}"/>
              </a:ext>
            </a:extLst>
          </p:cNvPr>
          <p:cNvSpPr/>
          <p:nvPr/>
        </p:nvSpPr>
        <p:spPr>
          <a:xfrm>
            <a:off x="812787" y="5509557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pic>
        <p:nvPicPr>
          <p:cNvPr id="29" name="Объект 6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E8D527A-C167-BBEB-AEB9-12A4FCD45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09054" y="2226242"/>
            <a:ext cx="5690362" cy="28573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324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A39EC4-4796-B541-7871-AF581D3C0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3">
            <a:extLst>
              <a:ext uri="{FF2B5EF4-FFF2-40B4-BE49-F238E27FC236}">
                <a16:creationId xmlns:a16="http://schemas.microsoft.com/office/drawing/2014/main" id="{E8E62D1E-0061-8DD1-7594-2C79538A8452}"/>
              </a:ext>
            </a:extLst>
          </p:cNvPr>
          <p:cNvSpPr/>
          <p:nvPr/>
        </p:nvSpPr>
        <p:spPr>
          <a:xfrm>
            <a:off x="419621" y="1768484"/>
            <a:ext cx="5815030" cy="390079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C4AEED7-A98A-3945-6B50-98B4DC94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74" y="192500"/>
            <a:ext cx="913365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Закрывает главные потребности розничных продаж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27">
            <a:extLst>
              <a:ext uri="{FF2B5EF4-FFF2-40B4-BE49-F238E27FC236}">
                <a16:creationId xmlns:a16="http://schemas.microsoft.com/office/drawing/2014/main" id="{0D7B5E58-047C-7B4E-9B9D-02149BE422F9}"/>
              </a:ext>
            </a:extLst>
          </p:cNvPr>
          <p:cNvSpPr/>
          <p:nvPr/>
        </p:nvSpPr>
        <p:spPr>
          <a:xfrm>
            <a:off x="547778" y="2094807"/>
            <a:ext cx="5372430" cy="3300691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Ведение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продаж и 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формирование 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чек</a:t>
            </a:r>
            <a:r>
              <a:rPr lang="ru-RU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ов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без лишних действий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Выемка/внесение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выручк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и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по кассам/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торговым 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точкам</a:t>
            </a:r>
            <a:endParaRPr lang="en-US" sz="2000" dirty="0"/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Обзор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актуальны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х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остатк</a:t>
            </a:r>
            <a:r>
              <a:rPr lang="ru-RU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ов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по товарам и 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торговым 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точкам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Возможность формирования основных документов 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(накладные, инвентаризация, списания)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</p:txBody>
      </p:sp>
      <p:sp>
        <p:nvSpPr>
          <p:cNvPr id="21" name="Text 30">
            <a:extLst>
              <a:ext uri="{FF2B5EF4-FFF2-40B4-BE49-F238E27FC236}">
                <a16:creationId xmlns:a16="http://schemas.microsoft.com/office/drawing/2014/main" id="{56A43036-6BF9-F8B4-5277-436F2EDCA6FC}"/>
              </a:ext>
            </a:extLst>
          </p:cNvPr>
          <p:cNvSpPr/>
          <p:nvPr/>
        </p:nvSpPr>
        <p:spPr>
          <a:xfrm>
            <a:off x="812787" y="4604301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sp>
        <p:nvSpPr>
          <p:cNvPr id="22" name="Text 33">
            <a:extLst>
              <a:ext uri="{FF2B5EF4-FFF2-40B4-BE49-F238E27FC236}">
                <a16:creationId xmlns:a16="http://schemas.microsoft.com/office/drawing/2014/main" id="{1BA5B18A-E2A5-BDD4-CF6D-78F8154EEBAE}"/>
              </a:ext>
            </a:extLst>
          </p:cNvPr>
          <p:cNvSpPr/>
          <p:nvPr/>
        </p:nvSpPr>
        <p:spPr>
          <a:xfrm>
            <a:off x="812787" y="4906053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sp>
        <p:nvSpPr>
          <p:cNvPr id="23" name="Text 36">
            <a:extLst>
              <a:ext uri="{FF2B5EF4-FFF2-40B4-BE49-F238E27FC236}">
                <a16:creationId xmlns:a16="http://schemas.microsoft.com/office/drawing/2014/main" id="{2AD8C263-289C-3E1E-0678-E6E364CBDB03}"/>
              </a:ext>
            </a:extLst>
          </p:cNvPr>
          <p:cNvSpPr/>
          <p:nvPr/>
        </p:nvSpPr>
        <p:spPr>
          <a:xfrm>
            <a:off x="812787" y="5207805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1D516309-59E2-7C20-EEFC-940BE8C293AB}"/>
              </a:ext>
            </a:extLst>
          </p:cNvPr>
          <p:cNvSpPr/>
          <p:nvPr/>
        </p:nvSpPr>
        <p:spPr>
          <a:xfrm>
            <a:off x="585042" y="3113031"/>
            <a:ext cx="4580024" cy="631937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E5625-471A-BCD0-52F9-B47B511D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093" y="1768484"/>
            <a:ext cx="5815030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highlight>
                <a:srgbClr val="FFFF00"/>
              </a:highlight>
            </a:endParaRPr>
          </a:p>
          <a:p>
            <a:endParaRPr lang="ru-RU" dirty="0"/>
          </a:p>
        </p:txBody>
      </p:sp>
      <p:pic>
        <p:nvPicPr>
          <p:cNvPr id="10" name="Рисунок 9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6ADE6EB-38B3-698C-ECFE-6EC1FD46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66" y="1355830"/>
            <a:ext cx="4412195" cy="2192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число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091C0F-C634-DB59-772A-504B978FC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463" y="2377396"/>
            <a:ext cx="4261175" cy="219271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число, программное обеспечение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89E112-9451-C4CE-6E05-0B6739913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660" y="4157453"/>
            <a:ext cx="4261175" cy="21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3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FE835-E59E-A6D5-A2E3-B0D3EDBCC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1EBEE-05A8-B268-19C5-ABF59B6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427051"/>
            <a:ext cx="10515600" cy="73542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Основной функционал РМК</a:t>
            </a:r>
          </a:p>
        </p:txBody>
      </p:sp>
      <p:sp>
        <p:nvSpPr>
          <p:cNvPr id="4" name="Text 9">
            <a:extLst>
              <a:ext uri="{FF2B5EF4-FFF2-40B4-BE49-F238E27FC236}">
                <a16:creationId xmlns:a16="http://schemas.microsoft.com/office/drawing/2014/main" id="{2548845C-A77E-0003-A47B-1DFFA1068BD8}"/>
              </a:ext>
            </a:extLst>
          </p:cNvPr>
          <p:cNvSpPr/>
          <p:nvPr/>
        </p:nvSpPr>
        <p:spPr>
          <a:xfrm>
            <a:off x="-362990" y="2506640"/>
            <a:ext cx="10058400" cy="3200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ext 12">
            <a:extLst>
              <a:ext uri="{FF2B5EF4-FFF2-40B4-BE49-F238E27FC236}">
                <a16:creationId xmlns:a16="http://schemas.microsoft.com/office/drawing/2014/main" id="{8170CA4E-ADAF-EDFB-2E62-B399EBE8E623}"/>
              </a:ext>
            </a:extLst>
          </p:cNvPr>
          <p:cNvSpPr/>
          <p:nvPr/>
        </p:nvSpPr>
        <p:spPr>
          <a:xfrm>
            <a:off x="256033" y="1189905"/>
            <a:ext cx="9802368" cy="1905339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Продажи и возвраты в удобном рабочем месте кассира 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Интеграция с онлайн-кассами и передача чеков в ОФД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Приём оплаты по ранее оформленным заказам прямо в РМК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Гибкая работа с отложенными продажами</a:t>
            </a:r>
            <a:endParaRPr lang="en-US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C8CD50AD-9920-5A6C-5871-D9D1BE18CDFD}"/>
              </a:ext>
            </a:extLst>
          </p:cNvPr>
          <p:cNvSpPr/>
          <p:nvPr/>
        </p:nvSpPr>
        <p:spPr>
          <a:xfrm>
            <a:off x="1322832" y="3159252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18">
            <a:extLst>
              <a:ext uri="{FF2B5EF4-FFF2-40B4-BE49-F238E27FC236}">
                <a16:creationId xmlns:a16="http://schemas.microsoft.com/office/drawing/2014/main" id="{CC8DFF11-DE2C-E03B-B90C-0E6E4341DD9C}"/>
              </a:ext>
            </a:extLst>
          </p:cNvPr>
          <p:cNvSpPr/>
          <p:nvPr/>
        </p:nvSpPr>
        <p:spPr>
          <a:xfrm>
            <a:off x="1322832" y="3461004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21">
            <a:extLst>
              <a:ext uri="{FF2B5EF4-FFF2-40B4-BE49-F238E27FC236}">
                <a16:creationId xmlns:a16="http://schemas.microsoft.com/office/drawing/2014/main" id="{0C66126A-7DB8-7B3F-ACC2-565889614C0B}"/>
              </a:ext>
            </a:extLst>
          </p:cNvPr>
          <p:cNvSpPr/>
          <p:nvPr/>
        </p:nvSpPr>
        <p:spPr>
          <a:xfrm>
            <a:off x="1322832" y="3762756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24">
            <a:extLst>
              <a:ext uri="{FF2B5EF4-FFF2-40B4-BE49-F238E27FC236}">
                <a16:creationId xmlns:a16="http://schemas.microsoft.com/office/drawing/2014/main" id="{7E6DF5A7-9CBF-F9DF-3903-020FFC24B9DE}"/>
              </a:ext>
            </a:extLst>
          </p:cNvPr>
          <p:cNvSpPr/>
          <p:nvPr/>
        </p:nvSpPr>
        <p:spPr>
          <a:xfrm>
            <a:off x="1322832" y="4064508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текст, снимок экрана, программное обеспечение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995A648-03C2-7E49-3530-5BC511A3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949" y="3099179"/>
            <a:ext cx="6035040" cy="33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C53BD-F033-23D1-3121-426E09EE4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3">
            <a:extLst>
              <a:ext uri="{FF2B5EF4-FFF2-40B4-BE49-F238E27FC236}">
                <a16:creationId xmlns:a16="http://schemas.microsoft.com/office/drawing/2014/main" id="{D0AC7420-8DB7-9A4A-3CF4-3958A17EDC2A}"/>
              </a:ext>
            </a:extLst>
          </p:cNvPr>
          <p:cNvSpPr/>
          <p:nvPr/>
        </p:nvSpPr>
        <p:spPr>
          <a:xfrm>
            <a:off x="187036" y="2775856"/>
            <a:ext cx="5908965" cy="265038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BCD6E-0B22-7DB3-B6E3-FE525F9D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602633"/>
            <a:ext cx="10515600" cy="99591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с ОФД </a:t>
            </a:r>
          </a:p>
        </p:txBody>
      </p:sp>
      <p:pic>
        <p:nvPicPr>
          <p:cNvPr id="4" name="Рисунок 3" descr="Изображение выглядит как символ, логотип, снимок экрана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3B0BDF-C2BF-D6AA-BE19-260325EF2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35" y="4391498"/>
            <a:ext cx="4890136" cy="9763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697271-07D7-D10B-89DE-75EA105652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9436" y="1040472"/>
            <a:ext cx="4890135" cy="2650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16B920-C6EF-1FA6-AFD1-7DCF9CE9C589}"/>
              </a:ext>
            </a:extLst>
          </p:cNvPr>
          <p:cNvSpPr txBox="1"/>
          <p:nvPr/>
        </p:nvSpPr>
        <p:spPr>
          <a:xfrm>
            <a:off x="187037" y="1892631"/>
            <a:ext cx="5619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 РМК можно настроить синхронизацию </a:t>
            </a:r>
            <a:b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с онлайн-кассами: re:kassa и webkassa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 20">
            <a:extLst>
              <a:ext uri="{FF2B5EF4-FFF2-40B4-BE49-F238E27FC236}">
                <a16:creationId xmlns:a16="http://schemas.microsoft.com/office/drawing/2014/main" id="{21B1A186-6B3E-622F-B19E-8F8F4850C5E4}"/>
              </a:ext>
            </a:extLst>
          </p:cNvPr>
          <p:cNvSpPr/>
          <p:nvPr/>
        </p:nvSpPr>
        <p:spPr>
          <a:xfrm>
            <a:off x="322730" y="2947501"/>
            <a:ext cx="5013064" cy="3307866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Р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абота с чеками в одном сценарии 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Соответствие требованиям законодательства 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по передаче чеков в ОФД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М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еньше ручных действий и ошибок на кассе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300" dirty="0"/>
          </a:p>
        </p:txBody>
      </p:sp>
      <p:sp>
        <p:nvSpPr>
          <p:cNvPr id="14" name="Text 23">
            <a:extLst>
              <a:ext uri="{FF2B5EF4-FFF2-40B4-BE49-F238E27FC236}">
                <a16:creationId xmlns:a16="http://schemas.microsoft.com/office/drawing/2014/main" id="{DF0144EE-86E7-9697-2C1F-FC2E3DF51B7B}"/>
              </a:ext>
            </a:extLst>
          </p:cNvPr>
          <p:cNvSpPr/>
          <p:nvPr/>
        </p:nvSpPr>
        <p:spPr>
          <a:xfrm>
            <a:off x="187036" y="3338137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  <p:sp>
        <p:nvSpPr>
          <p:cNvPr id="15" name="Text 26">
            <a:extLst>
              <a:ext uri="{FF2B5EF4-FFF2-40B4-BE49-F238E27FC236}">
                <a16:creationId xmlns:a16="http://schemas.microsoft.com/office/drawing/2014/main" id="{F4801181-7A48-90ED-A89E-EDFBD9C4A611}"/>
              </a:ext>
            </a:extLst>
          </p:cNvPr>
          <p:cNvSpPr/>
          <p:nvPr/>
        </p:nvSpPr>
        <p:spPr>
          <a:xfrm>
            <a:off x="187036" y="3639889"/>
            <a:ext cx="10381183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4286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F0DED-F846-DE24-E245-9282B4F93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3">
            <a:extLst>
              <a:ext uri="{FF2B5EF4-FFF2-40B4-BE49-F238E27FC236}">
                <a16:creationId xmlns:a16="http://schemas.microsoft.com/office/drawing/2014/main" id="{6EF66E23-3BCA-3DEE-F508-D6AB071AAB36}"/>
              </a:ext>
            </a:extLst>
          </p:cNvPr>
          <p:cNvSpPr/>
          <p:nvPr/>
        </p:nvSpPr>
        <p:spPr>
          <a:xfrm>
            <a:off x="160394" y="4689754"/>
            <a:ext cx="5908965" cy="1909044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3" name="Shape 23">
            <a:extLst>
              <a:ext uri="{FF2B5EF4-FFF2-40B4-BE49-F238E27FC236}">
                <a16:creationId xmlns:a16="http://schemas.microsoft.com/office/drawing/2014/main" id="{4058D569-FB34-0882-CCFD-32A586351F71}"/>
              </a:ext>
            </a:extLst>
          </p:cNvPr>
          <p:cNvSpPr/>
          <p:nvPr/>
        </p:nvSpPr>
        <p:spPr>
          <a:xfrm>
            <a:off x="187034" y="2624866"/>
            <a:ext cx="5908965" cy="190904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E02F9-DA9A-78B9-781E-A3AF2114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57" y="183691"/>
            <a:ext cx="8254877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Отложенный чек: удобно, когда продажу нужно завершить позже</a:t>
            </a:r>
          </a:p>
        </p:txBody>
      </p:sp>
      <p:sp>
        <p:nvSpPr>
          <p:cNvPr id="4" name="Text 9">
            <a:extLst>
              <a:ext uri="{FF2B5EF4-FFF2-40B4-BE49-F238E27FC236}">
                <a16:creationId xmlns:a16="http://schemas.microsoft.com/office/drawing/2014/main" id="{05246D91-C599-F1B5-9331-98A8574E7371}"/>
              </a:ext>
            </a:extLst>
          </p:cNvPr>
          <p:cNvSpPr/>
          <p:nvPr/>
        </p:nvSpPr>
        <p:spPr>
          <a:xfrm>
            <a:off x="1066800" y="2519172"/>
            <a:ext cx="10058400" cy="32004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ext 12">
            <a:extLst>
              <a:ext uri="{FF2B5EF4-FFF2-40B4-BE49-F238E27FC236}">
                <a16:creationId xmlns:a16="http://schemas.microsoft.com/office/drawing/2014/main" id="{2F7275EB-5C86-1FED-F32F-F41D45395164}"/>
              </a:ext>
            </a:extLst>
          </p:cNvPr>
          <p:cNvSpPr/>
          <p:nvPr/>
        </p:nvSpPr>
        <p:spPr>
          <a:xfrm>
            <a:off x="254329" y="1455467"/>
            <a:ext cx="5815030" cy="284728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Чек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уже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собран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но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оплату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уточнения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нужно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сделать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позже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—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вы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откладываете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чек и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возвращаетесь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к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нему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в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любой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момент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endParaRPr lang="ru-RU" sz="2400" dirty="0"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endParaRPr lang="en-US" sz="2400" dirty="0"/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38F45F73-5A2B-FCD5-3C72-6232468A5B38}"/>
              </a:ext>
            </a:extLst>
          </p:cNvPr>
          <p:cNvSpPr/>
          <p:nvPr/>
        </p:nvSpPr>
        <p:spPr>
          <a:xfrm>
            <a:off x="1322832" y="3159252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18">
            <a:extLst>
              <a:ext uri="{FF2B5EF4-FFF2-40B4-BE49-F238E27FC236}">
                <a16:creationId xmlns:a16="http://schemas.microsoft.com/office/drawing/2014/main" id="{138E2CB2-2626-3E00-C1BF-B70FA183218D}"/>
              </a:ext>
            </a:extLst>
          </p:cNvPr>
          <p:cNvSpPr/>
          <p:nvPr/>
        </p:nvSpPr>
        <p:spPr>
          <a:xfrm>
            <a:off x="1322832" y="3461004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21">
            <a:extLst>
              <a:ext uri="{FF2B5EF4-FFF2-40B4-BE49-F238E27FC236}">
                <a16:creationId xmlns:a16="http://schemas.microsoft.com/office/drawing/2014/main" id="{EC42720E-EE09-9F44-CA80-76998B6DD1D0}"/>
              </a:ext>
            </a:extLst>
          </p:cNvPr>
          <p:cNvSpPr/>
          <p:nvPr/>
        </p:nvSpPr>
        <p:spPr>
          <a:xfrm>
            <a:off x="1322832" y="3762756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24">
            <a:extLst>
              <a:ext uri="{FF2B5EF4-FFF2-40B4-BE49-F238E27FC236}">
                <a16:creationId xmlns:a16="http://schemas.microsoft.com/office/drawing/2014/main" id="{14DDDD2C-D6C5-6E0E-A7D4-46E8B0A921C4}"/>
              </a:ext>
            </a:extLst>
          </p:cNvPr>
          <p:cNvSpPr/>
          <p:nvPr/>
        </p:nvSpPr>
        <p:spPr>
          <a:xfrm>
            <a:off x="1322832" y="4064508"/>
            <a:ext cx="980236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Изображение выглядит как текст, снимок экрана, программное обеспечение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7C2667-4C14-0950-34B7-91E459E60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76988" y="2160270"/>
            <a:ext cx="5654618" cy="36121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6BE304-716E-E74E-AB30-D362C751926A}"/>
              </a:ext>
            </a:extLst>
          </p:cNvPr>
          <p:cNvSpPr txBox="1"/>
          <p:nvPr/>
        </p:nvSpPr>
        <p:spPr>
          <a:xfrm>
            <a:off x="468005" y="4916362"/>
            <a:ext cx="539491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</a:p>
          <a:p>
            <a:pPr>
              <a:spcBef>
                <a:spcPts val="600"/>
              </a:spcBef>
            </a:pP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меньше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очередей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и «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зависших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»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клиентов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—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кассир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продолжает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работать, а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вы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не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теряете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продажи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7DDBE-BBC6-E4EA-234C-70B3D2FC3454}"/>
              </a:ext>
            </a:extLst>
          </p:cNvPr>
          <p:cNvSpPr txBox="1"/>
          <p:nvPr/>
        </p:nvSpPr>
        <p:spPr>
          <a:xfrm>
            <a:off x="395465" y="2846715"/>
            <a:ext cx="609420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Полезно при: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•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ожидании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оплаты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•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уточнении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состава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покупки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•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технических</a:t>
            </a:r>
            <a:r>
              <a:rPr lang="en-US" sz="20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паузах</a:t>
            </a:r>
            <a:endParaRPr lang="ru-RU" sz="2000" dirty="0"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3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0DB6EE-CCE8-F212-8894-9E6995A4D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3">
            <a:extLst>
              <a:ext uri="{FF2B5EF4-FFF2-40B4-BE49-F238E27FC236}">
                <a16:creationId xmlns:a16="http://schemas.microsoft.com/office/drawing/2014/main" id="{7E2BABBF-5303-ACD2-A7FD-31ACE612C44B}"/>
              </a:ext>
            </a:extLst>
          </p:cNvPr>
          <p:cNvSpPr/>
          <p:nvPr/>
        </p:nvSpPr>
        <p:spPr>
          <a:xfrm>
            <a:off x="6310022" y="2597392"/>
            <a:ext cx="5295401" cy="3018101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" name="Shape 23">
            <a:extLst>
              <a:ext uri="{FF2B5EF4-FFF2-40B4-BE49-F238E27FC236}">
                <a16:creationId xmlns:a16="http://schemas.microsoft.com/office/drawing/2014/main" id="{55E8DF20-F73F-AA57-CA26-3B42B89041DB}"/>
              </a:ext>
            </a:extLst>
          </p:cNvPr>
          <p:cNvSpPr/>
          <p:nvPr/>
        </p:nvSpPr>
        <p:spPr>
          <a:xfrm>
            <a:off x="515724" y="2597392"/>
            <a:ext cx="5295401" cy="3018101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FF00"/>
            </a:solidFill>
            <a:prstDash val="solid"/>
          </a:ln>
          <a:effectLst>
            <a:outerShdw blurRad="38100" dist="2032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96EFF-7DF0-6A11-424E-CBC0C000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42704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Гибкий учет товаров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B9F15494-C7FA-DF92-8991-EAAD3F987BDE}"/>
              </a:ext>
            </a:extLst>
          </p:cNvPr>
          <p:cNvSpPr/>
          <p:nvPr/>
        </p:nvSpPr>
        <p:spPr>
          <a:xfrm>
            <a:off x="1221969" y="1546816"/>
            <a:ext cx="10515601" cy="45720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Есть возможность </a:t>
            </a:r>
            <a:r>
              <a:rPr lang="ru-RU" sz="2000" dirty="0"/>
              <a:t>настроить степень детализации учета выбирая из вариантов: </a:t>
            </a:r>
            <a:r>
              <a:rPr lang="ru-RU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 12">
            <a:extLst>
              <a:ext uri="{FF2B5EF4-FFF2-40B4-BE49-F238E27FC236}">
                <a16:creationId xmlns:a16="http://schemas.microsoft.com/office/drawing/2014/main" id="{4A376301-58FA-21FB-856D-134B7E1E421E}"/>
              </a:ext>
            </a:extLst>
          </p:cNvPr>
          <p:cNvSpPr/>
          <p:nvPr/>
        </p:nvSpPr>
        <p:spPr>
          <a:xfrm>
            <a:off x="709860" y="3446591"/>
            <a:ext cx="490712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Подходит, если нужно быстро начать: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15">
            <a:extLst>
              <a:ext uri="{FF2B5EF4-FFF2-40B4-BE49-F238E27FC236}">
                <a16:creationId xmlns:a16="http://schemas.microsoft.com/office/drawing/2014/main" id="{CFF74761-E676-CC53-29B9-2DAB675FFD89}"/>
              </a:ext>
            </a:extLst>
          </p:cNvPr>
          <p:cNvSpPr/>
          <p:nvPr/>
        </p:nvSpPr>
        <p:spPr>
          <a:xfrm>
            <a:off x="781719" y="3964784"/>
            <a:ext cx="4651096" cy="1048281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остатки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корректируются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вручную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минимум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документов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для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старта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удобно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для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1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точки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Text 18">
            <a:extLst>
              <a:ext uri="{FF2B5EF4-FFF2-40B4-BE49-F238E27FC236}">
                <a16:creationId xmlns:a16="http://schemas.microsoft.com/office/drawing/2014/main" id="{20519BAB-F7C1-4FC0-55FA-36ADC726207C}"/>
              </a:ext>
            </a:extLst>
          </p:cNvPr>
          <p:cNvSpPr/>
          <p:nvPr/>
        </p:nvSpPr>
        <p:spPr>
          <a:xfrm>
            <a:off x="1033424" y="4438876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2" name="Text 21">
            <a:extLst>
              <a:ext uri="{FF2B5EF4-FFF2-40B4-BE49-F238E27FC236}">
                <a16:creationId xmlns:a16="http://schemas.microsoft.com/office/drawing/2014/main" id="{FF811EEE-C1BD-FB05-4687-8AF878EF6987}"/>
              </a:ext>
            </a:extLst>
          </p:cNvPr>
          <p:cNvSpPr/>
          <p:nvPr/>
        </p:nvSpPr>
        <p:spPr>
          <a:xfrm>
            <a:off x="1033424" y="4740628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4" name="Text 27">
            <a:extLst>
              <a:ext uri="{FF2B5EF4-FFF2-40B4-BE49-F238E27FC236}">
                <a16:creationId xmlns:a16="http://schemas.microsoft.com/office/drawing/2014/main" id="{40C87347-B9F6-80B0-DC3C-62286A4960DE}"/>
              </a:ext>
            </a:extLst>
          </p:cNvPr>
          <p:cNvSpPr/>
          <p:nvPr/>
        </p:nvSpPr>
        <p:spPr>
          <a:xfrm>
            <a:off x="6446324" y="3434881"/>
            <a:ext cx="4907128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Для системного </a:t>
            </a:r>
            <a:r>
              <a:rPr lang="en-US" sz="1600" dirty="0" err="1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контроля</a:t>
            </a:r>
            <a:r>
              <a:rPr lang="en-US" sz="1600" dirty="0"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 30">
            <a:extLst>
              <a:ext uri="{FF2B5EF4-FFF2-40B4-BE49-F238E27FC236}">
                <a16:creationId xmlns:a16="http://schemas.microsoft.com/office/drawing/2014/main" id="{3353E33A-F1DB-B560-7610-E531B5EE5081}"/>
              </a:ext>
            </a:extLst>
          </p:cNvPr>
          <p:cNvSpPr/>
          <p:nvPr/>
        </p:nvSpPr>
        <p:spPr>
          <a:xfrm>
            <a:off x="6446323" y="3922240"/>
            <a:ext cx="4795417" cy="1693254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каждое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изменение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фиксируется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документом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проще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найти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причину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расхождений</a:t>
            </a:r>
            <a:endParaRPr lang="ru-RU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актуальные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остатки</a:t>
            </a:r>
            <a:r>
              <a:rPr lang="en-US" sz="2000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 по точкам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11827"/>
              </a:solidFill>
              <a:latin typeface="Arial" panose="020B0604020202020204" pitchFamily="34" charset="0"/>
              <a:ea typeface="Calibri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50" dirty="0"/>
          </a:p>
        </p:txBody>
      </p:sp>
      <p:sp>
        <p:nvSpPr>
          <p:cNvPr id="16" name="Text 33">
            <a:extLst>
              <a:ext uri="{FF2B5EF4-FFF2-40B4-BE49-F238E27FC236}">
                <a16:creationId xmlns:a16="http://schemas.microsoft.com/office/drawing/2014/main" id="{3ACD914D-0228-A269-7E09-3F011E96650F}"/>
              </a:ext>
            </a:extLst>
          </p:cNvPr>
          <p:cNvSpPr/>
          <p:nvPr/>
        </p:nvSpPr>
        <p:spPr>
          <a:xfrm>
            <a:off x="6763512" y="4438876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7" name="Text 36">
            <a:extLst>
              <a:ext uri="{FF2B5EF4-FFF2-40B4-BE49-F238E27FC236}">
                <a16:creationId xmlns:a16="http://schemas.microsoft.com/office/drawing/2014/main" id="{BCEA1432-3CCD-EFAF-F3F9-9E2CE6306BF6}"/>
              </a:ext>
            </a:extLst>
          </p:cNvPr>
          <p:cNvSpPr/>
          <p:nvPr/>
        </p:nvSpPr>
        <p:spPr>
          <a:xfrm>
            <a:off x="6763512" y="4740628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20E70B-BF2D-C039-FD2B-1F117ED2DE66}"/>
              </a:ext>
            </a:extLst>
          </p:cNvPr>
          <p:cNvSpPr txBox="1"/>
          <p:nvPr/>
        </p:nvSpPr>
        <p:spPr>
          <a:xfrm>
            <a:off x="781719" y="2800331"/>
            <a:ext cx="1955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Простой учет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227582-D321-71BF-D6A4-40277609197D}"/>
              </a:ext>
            </a:extLst>
          </p:cNvPr>
          <p:cNvSpPr txBox="1"/>
          <p:nvPr/>
        </p:nvSpPr>
        <p:spPr>
          <a:xfrm>
            <a:off x="6446324" y="2800331"/>
            <a:ext cx="192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11827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Строгий учет </a:t>
            </a:r>
          </a:p>
        </p:txBody>
      </p:sp>
    </p:spTree>
    <p:extLst>
      <p:ext uri="{BB962C8B-B14F-4D97-AF65-F5344CB8AC3E}">
        <p14:creationId xmlns:p14="http://schemas.microsoft.com/office/powerpoint/2010/main" val="14894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DA86CC-4C32-8846-8351-950E7F114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A2AFB-6500-642F-0DC8-526C230E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42704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1С:Мобильный кассир –как внешнее рабочее место для 1С:Кассир</a:t>
            </a:r>
          </a:p>
        </p:txBody>
      </p:sp>
      <p:sp>
        <p:nvSpPr>
          <p:cNvPr id="11" name="Text 18">
            <a:extLst>
              <a:ext uri="{FF2B5EF4-FFF2-40B4-BE49-F238E27FC236}">
                <a16:creationId xmlns:a16="http://schemas.microsoft.com/office/drawing/2014/main" id="{5C550167-897E-D489-6943-69A564E6FF66}"/>
              </a:ext>
            </a:extLst>
          </p:cNvPr>
          <p:cNvSpPr/>
          <p:nvPr/>
        </p:nvSpPr>
        <p:spPr>
          <a:xfrm>
            <a:off x="1033424" y="4438876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2" name="Text 21">
            <a:extLst>
              <a:ext uri="{FF2B5EF4-FFF2-40B4-BE49-F238E27FC236}">
                <a16:creationId xmlns:a16="http://schemas.microsoft.com/office/drawing/2014/main" id="{D5CD9245-4A7C-C1F9-CB14-2E947AA819C4}"/>
              </a:ext>
            </a:extLst>
          </p:cNvPr>
          <p:cNvSpPr/>
          <p:nvPr/>
        </p:nvSpPr>
        <p:spPr>
          <a:xfrm>
            <a:off x="1033424" y="4740628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6" name="Text 33">
            <a:extLst>
              <a:ext uri="{FF2B5EF4-FFF2-40B4-BE49-F238E27FC236}">
                <a16:creationId xmlns:a16="http://schemas.microsoft.com/office/drawing/2014/main" id="{DA541E12-5ACF-C263-9568-71F04363C145}"/>
              </a:ext>
            </a:extLst>
          </p:cNvPr>
          <p:cNvSpPr/>
          <p:nvPr/>
        </p:nvSpPr>
        <p:spPr>
          <a:xfrm>
            <a:off x="6763512" y="4438876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sp>
        <p:nvSpPr>
          <p:cNvPr id="17" name="Text 36">
            <a:extLst>
              <a:ext uri="{FF2B5EF4-FFF2-40B4-BE49-F238E27FC236}">
                <a16:creationId xmlns:a16="http://schemas.microsoft.com/office/drawing/2014/main" id="{AAAB3DA6-6F23-3A0A-731F-786BB5635981}"/>
              </a:ext>
            </a:extLst>
          </p:cNvPr>
          <p:cNvSpPr/>
          <p:nvPr/>
        </p:nvSpPr>
        <p:spPr>
          <a:xfrm>
            <a:off x="6763512" y="4740628"/>
            <a:ext cx="4651096" cy="27432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6B573D-BE9C-FFAF-8BE1-D5915349F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669" y="1752607"/>
            <a:ext cx="6916189" cy="42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43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1213</Words>
  <Application>Microsoft Office PowerPoint</Application>
  <PresentationFormat>Широкоэкранный</PresentationFormat>
  <Paragraphs>108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Тема Office</vt:lpstr>
      <vt:lpstr>1С:Кассир. Простой учет для магазинов, рынков, бутиков</vt:lpstr>
      <vt:lpstr>1С:Кассир для Казахстана — удобный вход в автоматизацию бизнеса</vt:lpstr>
      <vt:lpstr>Простое и интуитивно понятное приложение для учета и розничных продаж</vt:lpstr>
      <vt:lpstr>Закрывает главные потребности розничных продаж</vt:lpstr>
      <vt:lpstr>Основной функционал РМК</vt:lpstr>
      <vt:lpstr>Интеграция с ОФД </vt:lpstr>
      <vt:lpstr>Отложенный чек: удобно, когда продажу нужно завершить позже</vt:lpstr>
      <vt:lpstr>Гибкий учет товаров</vt:lpstr>
      <vt:lpstr>1С:Мобильный кассир –как внешнее рабочее место для 1С:Кассир</vt:lpstr>
      <vt:lpstr>1С:Мобильный кассир</vt:lpstr>
      <vt:lpstr> Работа с Национальным каталогом товаров</vt:lpstr>
      <vt:lpstr>Готовность к росту бизнеса</vt:lpstr>
      <vt:lpstr>Более подробно о функционале  и возможностях 1С:Кассир смотрите  на youtube. Сканируйте QR  и переходите на канал  </vt:lpstr>
      <vt:lpstr>Сканируйте QR-код и оставляйте заявку на консультацию на нашем сайте.  Наши специалисты свяжутся с вами, ответят на все вопросы и подключат бесплатный демо-доступ на 15 дней.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Айгерим Абдилдина</dc:creator>
  <cp:lastModifiedBy>Юлия Кринвальд</cp:lastModifiedBy>
  <cp:revision>22</cp:revision>
  <dcterms:created xsi:type="dcterms:W3CDTF">2021-02-11T07:00:51Z</dcterms:created>
  <dcterms:modified xsi:type="dcterms:W3CDTF">2026-04-07T10:55:33Z</dcterms:modified>
</cp:coreProperties>
</file>