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9" r:id="rId5"/>
    <p:sldId id="270" r:id="rId6"/>
    <p:sldId id="268" r:id="rId7"/>
    <p:sldId id="271" r:id="rId8"/>
    <p:sldId id="272" r:id="rId9"/>
    <p:sldId id="273" r:id="rId10"/>
    <p:sldId id="274" r:id="rId11"/>
    <p:sldId id="276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186" autoAdjust="0"/>
  </p:normalViewPr>
  <p:slideViewPr>
    <p:cSldViewPr snapToGrid="0" showGuides="1">
      <p:cViewPr varScale="1">
        <p:scale>
          <a:sx n="70" d="100"/>
          <a:sy n="70" d="100"/>
        </p:scale>
        <p:origin x="20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09517-2C77-49CB-A588-93C8C06A34D7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06FF-45F3-43DA-8090-89F59431B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8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конце 2025 года в типовых решениях 1С для Казахстана появился сервис 1С:Отчетность для Казахстана.</a:t>
            </a:r>
          </a:p>
          <a:p>
            <a:r>
              <a:rPr lang="ru-RU" dirty="0"/>
              <a:t>Сервис предназначен для проверки и отправки регламентированной отчетности в контролирующие органы напрямую из 1С.</a:t>
            </a:r>
          </a:p>
          <a:p>
            <a:r>
              <a:rPr lang="ru-RU" dirty="0"/>
              <a:t>Кроме того сервис обеспечивает автоматическую проверку форм, отслеживание статусов их обработки в ИСНА  - получение статусов приёма и обработки форм.</a:t>
            </a:r>
          </a:p>
          <a:p>
            <a:r>
              <a:rPr lang="ru-RU" dirty="0"/>
              <a:t>Что существенно упрощает корректное формирование регламентированных отчетов и упрощает взаимодействие с государственными системами.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6E305-11C3-942A-EA44-F0E753E1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FB57760-D8DC-649F-347F-2C7F4C138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8ACC444-2DAE-573E-3C1C-A5216EC38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 доступен в программах: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1С:Бухгалтерия для Казахстана, ред.3.0;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1С:Управление предприятием для Казахстана, ред.2.4;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1С:Комплексная автоматизация для Казахстана, ред.2.4;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1С:Зарплата и управление персоналом для Казахстана, ред.3.1.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нужна помощь для подключения и настройки, вы можете обратиться к партнеру фирмы «1С».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работы необходим доступ в Интернет. В учетной системе должна быть настроена и подключена интернет поддержка пользователей.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F281D8-4996-273A-E23C-23709D736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4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2EC2-078E-97AD-BE59-350DB350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195129-7350-3A1B-8DCF-737DDB5C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4143F6-83EC-B061-9720-0CBDC902F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регламентированных отчетов, которые уже подключены к сервису, в форме регламентированного отчета доступно меню </a:t>
            </a:r>
            <a:r>
              <a:rPr lang="ru-RU" b="1" dirty="0"/>
              <a:t>1С:Отчетность</a:t>
            </a:r>
            <a:r>
              <a:rPr lang="ru-RU" dirty="0"/>
              <a:t>, в котором предусмотрены следующие команды.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Команда </a:t>
            </a:r>
            <a:r>
              <a:rPr lang="ru-RU" b="1" dirty="0"/>
              <a:t>Проверить заполнение</a:t>
            </a:r>
            <a:r>
              <a:rPr lang="ru-RU" dirty="0"/>
              <a:t> выполняет форматно-логический контроль (ФЛК) формы перед отправкой. При нажатии на кнопку выполняется автоматическая проверка регламентированного отчета в соответствии с требованиями правил заполнения КГД МФ РК, предусмотренными для формы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Команда </a:t>
            </a:r>
            <a:r>
              <a:rPr lang="ru-RU" b="1" dirty="0"/>
              <a:t>Отправить в ИСНА </a:t>
            </a:r>
            <a:r>
              <a:rPr lang="ru-RU" dirty="0"/>
              <a:t>выполняет отправку формы на сервер Информационной системы налогового администрирования (ИСНА). Перед отправкой происходит автоматическая проверка ФЛК для формы отчета на сервере сервиса 1С:Отчетность.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Команда </a:t>
            </a:r>
            <a:r>
              <a:rPr lang="ru-RU" b="1" dirty="0"/>
              <a:t>Обновить статус отправки</a:t>
            </a:r>
            <a:r>
              <a:rPr lang="ru-RU" dirty="0"/>
              <a:t> обновляет статус ранее отправленной формы и выполняет проверку наличия уведомления о приеме формы.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A805-0321-9EBB-8939-63F9E121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2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B590-F325-C1FA-81F9-4B5EF1A13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4A9257-2277-7CFD-A7BB-D4ACBED63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A11E35-DDB2-06EE-6B0A-7C3CC5403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Проверка заполнения выполняется на стороне сервиса 1С:Отчетность и включает в себя: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Проверку соблюдения требований к форматам данных (форматы, типы данных, обязательные поля).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Проверку логической согласованности показателей (например, совпадение итоговых сумм между разделами). </a:t>
            </a:r>
          </a:p>
          <a:p>
            <a:r>
              <a:rPr lang="ru-RU" dirty="0"/>
              <a:t>По результатам проверки отображается таблица, содержащая перечень обнаруженных ошибок и информационных сообщений. Для просмотра подробностей по каждой форме приложения можно раскрыть соответствующую строку таблицы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DC1EF0-5EEE-03AF-06C9-8F0FD0200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0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CC06D-17E9-E2C4-8BB9-CDE0F4FE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27BC7F1-0785-F84E-D8CC-8C85AC505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5BD673-6D78-890B-19A9-D24202ACC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Все сведения в таблице ошибок можно разделить на две категории:</a:t>
            </a:r>
          </a:p>
          <a:p>
            <a:r>
              <a:rPr lang="ru-RU" b="1" dirty="0"/>
              <a:t>Ошибка</a:t>
            </a:r>
            <a:r>
              <a:rPr lang="ru-RU" dirty="0"/>
              <a:t> - поля, значение которых противоречит требованиям форматно-логического контроля (ФЛК). Такие ошибки обязательно необходимо устранить до отправки формы. При попытке отправки формы, имеющей ошибки, будет выдано сообщение о невозможности отправки отчета.  Отправить отчет при наличии таких ошибок нельзя. </a:t>
            </a:r>
          </a:p>
          <a:p>
            <a:endParaRPr lang="ru-RU" dirty="0"/>
          </a:p>
          <a:p>
            <a:r>
              <a:rPr lang="ru-RU" b="1" dirty="0"/>
              <a:t>Обратить внимание</a:t>
            </a:r>
            <a:r>
              <a:rPr lang="ru-RU" dirty="0"/>
              <a:t> – это информационные сообщения, которые не препятствуют отправке. Это не ошибки, а скорее подсказки от сервиса. Сообщения содержат информацию о возможных нарушениях ФЛК, например  предупреждение о незаполненности полей. Например, при наличии начисленных, но не выплаченных доходов, будет выдано предупреждение о том что сумма выплаченных доходов не заполнена. Форма может быть отправлена и принята в ИСНА, несмотря на наличие таких предупреждений. Сервис автоматически заполнит такие графы нулевым значением суммы.</a:t>
            </a:r>
          </a:p>
          <a:p>
            <a:endParaRPr lang="ru-RU" dirty="0"/>
          </a:p>
          <a:p>
            <a:r>
              <a:rPr lang="ru-RU" dirty="0"/>
              <a:t>Если в форме нет строк со статусом </a:t>
            </a:r>
            <a:r>
              <a:rPr lang="ru-RU" b="1" dirty="0"/>
              <a:t>Ошибка</a:t>
            </a:r>
            <a:r>
              <a:rPr lang="ru-RU" dirty="0"/>
              <a:t>, можно отправлять её, даже если есть информационные сообщения с отметкой </a:t>
            </a:r>
            <a:r>
              <a:rPr lang="ru-RU" b="1" dirty="0"/>
              <a:t>«Обратить внимание»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BA1514-2919-D0E7-2BB1-698DA495E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6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1F21-FA33-16E3-7DE1-11337AD50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E3163A-27E6-78CA-720A-7897D7DB4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AD7AC96-0CB0-5EE7-17DF-78CFC2BED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отфильтровать в таблице записи по типу сообщений можно использовать настройку показа: </a:t>
            </a:r>
            <a:r>
              <a:rPr lang="ru-RU" b="1" dirty="0"/>
              <a:t>Все</a:t>
            </a:r>
            <a:r>
              <a:rPr lang="ru-RU" dirty="0"/>
              <a:t> или </a:t>
            </a:r>
            <a:r>
              <a:rPr lang="ru-RU" b="1" dirty="0"/>
              <a:t>Ошибки</a:t>
            </a:r>
            <a:r>
              <a:rPr lang="ru-RU" dirty="0"/>
              <a:t>.</a:t>
            </a:r>
          </a:p>
          <a:p>
            <a:r>
              <a:rPr lang="ru-RU" dirty="0"/>
              <a:t>Например, чтобы увидеть какие критичные ошибки препятствуют отправке отчета, можно выбрать режим показа – </a:t>
            </a:r>
            <a:r>
              <a:rPr lang="ru-RU" b="1" dirty="0"/>
              <a:t>Ошибки. </a:t>
            </a:r>
            <a:r>
              <a:rPr lang="ru-RU" b="0" dirty="0"/>
              <a:t>В этом случае в таблице будут показаны только критичные ошибки.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C2CE41-8EF9-FAF5-AA39-D8FC7E544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9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7A93C-EDCF-B9C2-A136-3815BAC4A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95AFBA-3FE9-4A24-8BAC-5AF0A893B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16E310A-989B-3E8C-2F61-33C00CBB4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выборе строки с ошибкой в таблице результатов проверки, сервис автоматически открывает соответствующее поле в форме и выделяет его, чтобы пользователь сразу перейти к ошибочной строке и исправить/заполнить  значение.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AE12AC-864B-450F-16A1-6A6D8233B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9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D7925-2CFF-926A-0B44-D9B372BB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37529D-9C76-5A55-AAAA-57459F0F0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CDD07D2-5BA9-083D-DDAA-ACF47BA12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b="1" dirty="0"/>
              <a:t>Отправить в ИСНА </a:t>
            </a:r>
            <a:r>
              <a:rPr lang="ru-RU" dirty="0"/>
              <a:t>выполняет отправку формы на сервер Информационной системы налогового администрирования (ИСНА). </a:t>
            </a:r>
          </a:p>
          <a:p>
            <a:r>
              <a:rPr lang="ru-RU" dirty="0"/>
              <a:t>Перед отправкой происходит автоматическая проверка ФЛК для формы отчета на сервере сервиса </a:t>
            </a:r>
            <a:r>
              <a:rPr lang="ru-RU" b="1" dirty="0"/>
              <a:t>1С:Отчетность</a:t>
            </a:r>
            <a:r>
              <a:rPr lang="ru-RU" dirty="0"/>
              <a:t>. </a:t>
            </a:r>
          </a:p>
          <a:p>
            <a:r>
              <a:rPr lang="ru-RU" dirty="0"/>
              <a:t>После завершения проверки, при отсутствии ошибок по результатам проверки, форма подписывается электронной цифровой подписью (ЭЦП) уполномоченного сотрудника и направляется в ИСНА.</a:t>
            </a:r>
          </a:p>
          <a:p>
            <a:endParaRPr lang="ru-RU" dirty="0"/>
          </a:p>
          <a:p>
            <a:r>
              <a:rPr lang="ru-RU" dirty="0"/>
              <a:t>Для возможности подписания отчета в учетной системе должна быть настроена подсистема криптографии (</a:t>
            </a:r>
            <a:r>
              <a:rPr lang="ru-RU" b="1" dirty="0"/>
              <a:t>Администрирование – Общие настройки – Криптографическая библиотека – Настройка криптографии</a:t>
            </a:r>
            <a:r>
              <a:rPr lang="ru-RU" dirty="0"/>
              <a:t>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EA9A69-4927-0C8D-EC91-F1482B3FC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0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7A713-F43C-3AD6-648E-EBF98118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8039A4-E167-412C-F89D-D80D07B25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28D5C7-C888-C451-3796-9C98F3774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отправки в форме отображается группа реквизитов отправки, содержащая следующие данные: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Идентификатор пользователя сервиса — БИН/ИИН организации/предпринимателя.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Идентификатор формы — Уникальный идентификатор экземпляра формы, сформированный в учетной системе.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Статус приема ФНО (формы налоговой отчетности):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 Сформирован — отчет прошел проверку ФЛК и подготовлен к отправке.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 В обработке — отчет отправлен в систему ИСНА, проводится его проверка и обработка со стороны ИСНА. Результат обработки еще не получен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 Принят — отчет успешно обработан на сервере ИСНА и форма принята.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/>
              <a:t> Не принят — отчет не принят на сервере ИСНА.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D080CF-B3D0-29E2-7F40-74B91E0F8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8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B3B52-E977-50B9-3B59-F070E6D16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33ED45-45F5-AB42-E4D6-D2693A4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3DE50A-8C09-709F-D1B1-E801D4420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форма была успешно принята и получен регистрационный номер уведомления, то при нажатии на гиперссылку с данными уведомления, можно увидеть его содержание.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129C9E-8305-2D25-B114-F8A098935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006FF-45F3-43DA-8090-89F59431BF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3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089A7-0C28-455F-9D51-5EA9BEC8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2FFBD8-D042-4028-9209-9C66A24B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7371-7A0E-48A3-A941-227BB049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081C1-3B24-47BF-B5B3-A8DEB94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77D4E-0FE2-426D-9930-F201647D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4C6CC-4ECE-4FDB-BD87-7F0E8535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0B8EAB-C9BA-49B5-828C-80197B91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AE28D-ACE3-4D60-AC1C-4A00D6F4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3353-88CB-4F41-8887-544FF1D9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3C625-69BD-4EA1-B718-FE726DAD2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A7B1C4-DC62-441E-BDAF-00FCD6837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E65D48-BA79-45EB-B886-7FF9A7388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52C31-D3DF-4416-9237-1AEB9B93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A3054-2E55-42DD-85C9-995E4E4A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AE003-9E8D-4FC3-8D4E-14B9DF54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9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CF04-3F0A-4CF8-83EE-1396BA9D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020A9-2FCA-4880-93AB-D4F61674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8403B-C310-4EBD-B2DA-78F707E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BE1250-0AE2-44B9-9B7E-5483393C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F4977-E286-4942-9CD4-394B5CF5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05F3-E224-45C8-9AFC-94BFDBD5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812E8-A213-43C5-A3E6-AA3C4A53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79033F-81DD-4A3F-AC75-EE0167E9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5228C-55A0-4F20-B5CC-E58A885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E255F-470B-44F7-85D0-EE05D09C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75DEF-FE77-406A-886A-C73589B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04677-51E1-4606-9820-3D654E23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CF26C8-C979-4D4A-A971-A6D217AFD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E3F5A3-3F5E-4492-8EE1-510869DB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BE91B4-BFB7-4BB1-BFF2-6A035BB2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A75A7-48C6-438F-942D-FE0F9065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4CBFE-5335-43E9-AA09-03C4B747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FBD1FD-0BFB-464F-BB2B-F3555EAAD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02BCF-C700-448B-9263-A198BB04E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786876-297B-4DAE-BEE7-1C6E04230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4F89D-B6E0-43CF-AA0B-EC4BF3FD9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9314C7-F2F3-441A-8668-B7B6AC9C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012645-56B7-4706-B3A4-4B4E86AB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136BEE-437D-4994-93DE-3DDC89FB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3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6D887-9850-418B-AE40-33A3247C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B1BCF1-1550-4B1E-BF6C-7029E3DF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3B8ED3-61FE-46A8-9C9D-C11E048C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BB11FB-026E-45A5-AB71-79F6586C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0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AE79F2-E17D-454C-9204-48E89E88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791010-BB35-4B3D-8C05-0A16290E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3BC0E5-2F0E-42AA-8342-1312CE3D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DA66A-4A0E-4AA1-BEBF-DFF3910B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B89C9-5C21-44C4-BF75-B2DB52E10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9EFBF5-FE1D-4976-BB07-5BCBA54BA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305C9-96E6-4D19-AB05-F7933274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68CD7-00C2-4649-838F-14A69EDE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2791BC-AFB1-4A68-AEB4-0AABA8FF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8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B3945-25ED-4CA9-B9BE-D3F626B9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1369E3-FCEB-4CAB-AB2B-77DCA1C16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1F7674-8BB9-462C-B293-74D2D462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FBA28-BD5C-4FE5-AF31-1C58C8DE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6DF898-A215-454D-BF71-1F14EE7D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EC1244-8693-43DA-A630-61ECCF59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4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442A1-171F-402D-9A3E-3EE565B2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471B6-EB5A-425D-8868-D94848A4B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8605D-2CFB-4B6F-8E78-75CEADC20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9410-9DC3-4BD2-A424-A641DEEA859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25803-782D-4104-997E-A927AA947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583E4-51EE-4FEE-98EC-24D0E724B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EFB-9FED-4020-BA6B-4765446E9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949" y="2184760"/>
            <a:ext cx="6772102" cy="25108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сервис 1С:Отчетность </a:t>
            </a:r>
            <a:br>
              <a:rPr lang="ru-RU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Казахстана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610910" y="4833410"/>
            <a:ext cx="2970180" cy="545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</p:txBody>
      </p:sp>
    </p:spTree>
    <p:extLst>
      <p:ext uri="{BB962C8B-B14F-4D97-AF65-F5344CB8AC3E}">
        <p14:creationId xmlns:p14="http://schemas.microsoft.com/office/powerpoint/2010/main" val="167471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33EC7A-EED7-B9E0-2013-0FDF32918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2719-D219-783A-633E-C2439319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11D789-2720-55ED-8251-6A742D24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68" y="1556951"/>
            <a:ext cx="9968073" cy="4520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6CAB49-A153-6DC8-36FC-1C136A0F0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109" y="1092525"/>
            <a:ext cx="5795823" cy="54494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211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C5D98-E057-127E-F08D-25E9CE10E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A5989-93F1-3903-A8DF-0F189EAE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78A98-7E82-EAC9-83EA-DA0359EAE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608649"/>
            <a:ext cx="5831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Доступен в решениях: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1С:Бухгалтерия для Казахстана, ред.3.0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1С:Управление предприятием для Казахстана, ред.2.4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1С:Комплексная автоматизация для Казахстана, ред.2.4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1С:Зарплата и управление персоналом для Казахстана, ред.3.1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форм: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100.00, 200.00, 910.00, 700.00 за 2025 год и форм 2026 года по мере их выпуска.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63395-4CE2-567D-7285-4E3B012D4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45" y="1890699"/>
            <a:ext cx="4783208" cy="6941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18C08D-D361-081B-123B-B4CD06CFC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70" y="4181993"/>
            <a:ext cx="4722583" cy="852688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C95F7995-448C-2B4F-51BD-754E2BBC119B}"/>
              </a:ext>
            </a:extLst>
          </p:cNvPr>
          <p:cNvSpPr/>
          <p:nvPr/>
        </p:nvSpPr>
        <p:spPr>
          <a:xfrm>
            <a:off x="2631988" y="2656703"/>
            <a:ext cx="395417" cy="1325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7DA1A25A-9647-AE98-7275-7263722BAC8D}"/>
              </a:ext>
            </a:extLst>
          </p:cNvPr>
          <p:cNvSpPr/>
          <p:nvPr/>
        </p:nvSpPr>
        <p:spPr>
          <a:xfrm rot="10800000">
            <a:off x="3434242" y="2656702"/>
            <a:ext cx="395417" cy="1325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8B54ED7-B04B-4FD6-B9C2-DF083CFD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949" y="2184760"/>
            <a:ext cx="6772102" cy="1637608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rgbClr val="D919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8473CE0-4145-4481-89A4-B56A8EC23430}"/>
              </a:ext>
            </a:extLst>
          </p:cNvPr>
          <p:cNvSpPr txBox="1">
            <a:spLocks/>
          </p:cNvSpPr>
          <p:nvPr/>
        </p:nvSpPr>
        <p:spPr>
          <a:xfrm>
            <a:off x="4335733" y="4680710"/>
            <a:ext cx="3520534" cy="545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Докладчика</a:t>
            </a:r>
          </a:p>
          <a:p>
            <a:r>
              <a:rPr lang="ru-RU" sz="28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096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7118-84AF-456F-86E8-D9DDAB86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2C32B-ACD1-4004-B794-C44A114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608649"/>
            <a:ext cx="583123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 налоговой отчетности перед их отправкой на предмет соблюдения правил форматно-логического контроля, установленных КГД МФ РК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отправка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форм налоговой отчетности в информационную систему ИСНА КГД МФ РК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получение статуса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обработки и разноски отправленных форм отчетности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B019AA-1E7E-5484-EF8B-7042279C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45" y="1890699"/>
            <a:ext cx="4783208" cy="6941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7B1281-1FC3-D229-4B39-B794F768A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70" y="4181993"/>
            <a:ext cx="4722583" cy="852688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D4666F9D-8F64-BB27-F08A-EA780FA33823}"/>
              </a:ext>
            </a:extLst>
          </p:cNvPr>
          <p:cNvSpPr/>
          <p:nvPr/>
        </p:nvSpPr>
        <p:spPr>
          <a:xfrm>
            <a:off x="2631988" y="2656703"/>
            <a:ext cx="395417" cy="1325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91004D09-2B24-DA43-E0D9-CF09CEF89B40}"/>
              </a:ext>
            </a:extLst>
          </p:cNvPr>
          <p:cNvSpPr/>
          <p:nvPr/>
        </p:nvSpPr>
        <p:spPr>
          <a:xfrm rot="10800000">
            <a:off x="3434242" y="2656702"/>
            <a:ext cx="395417" cy="1325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5E32E-6AC3-B118-0160-F11BC245D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EFE76-DEB3-2641-F5B8-CE73D8E1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A3E745-0F0C-8E8A-8E31-ED3646D9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608649"/>
            <a:ext cx="11739966" cy="4351338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FBD6CA-B514-2636-70EA-92C484196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19" y="1202032"/>
            <a:ext cx="10775092" cy="4996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98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F10D0-1CC0-46F0-AB32-712847593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B1B77-1365-25BB-BBF7-773E6727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F0871-1657-C333-DDE4-B334EE81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71" y="1608649"/>
            <a:ext cx="11739966" cy="4351338"/>
          </a:xfrm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4B16F1-83A7-E289-851F-0A29B274B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1" y="1131725"/>
            <a:ext cx="10985157" cy="5305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41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FD7F4-5AB7-BB95-1776-045A37BE2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82233-9A40-BFB7-0717-3059F8AB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51B45-346F-6340-8995-8C4B607A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962" y="3827624"/>
            <a:ext cx="9876015" cy="65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Критичная ошибка, которая препятствует отправке отчета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9D2E97-CF12-A591-678F-757F66FF0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35" y="3827624"/>
            <a:ext cx="1469570" cy="393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EBD6F-FF69-105C-4188-5F96088A0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35" y="6079393"/>
            <a:ext cx="1477850" cy="350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69ACA03D-05B4-5AF0-EA4A-04219E0B7E6E}"/>
              </a:ext>
            </a:extLst>
          </p:cNvPr>
          <p:cNvSpPr txBox="1">
            <a:spLocks/>
          </p:cNvSpPr>
          <p:nvPr/>
        </p:nvSpPr>
        <p:spPr>
          <a:xfrm>
            <a:off x="2165101" y="6015295"/>
            <a:ext cx="9876015" cy="65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Некритичное замечание, предупреждение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15310-A19F-780D-EE33-85E11EB26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86" y="1255155"/>
            <a:ext cx="11195221" cy="2407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CC62C3-D28C-B71F-A012-E5E50102E0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276" y="4319743"/>
            <a:ext cx="6065448" cy="1567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65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1BB811-21D8-3904-9C8F-389CCBE5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3AE-8D70-5890-BC86-7724431B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0B6A1-1BE9-0B82-0FEF-95E2734FF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222" y="1608649"/>
            <a:ext cx="9876015" cy="658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Критичная ошибка, которая препятствует отправке отчета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14038-EEFB-2284-8FAA-820397009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5" y="1608768"/>
            <a:ext cx="1469570" cy="393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A6658F-DE31-A207-7333-64A7E8FF6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55" y="2570068"/>
            <a:ext cx="1477850" cy="350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8C909884-41B3-8297-C626-14527300393A}"/>
              </a:ext>
            </a:extLst>
          </p:cNvPr>
          <p:cNvSpPr txBox="1">
            <a:spLocks/>
          </p:cNvSpPr>
          <p:nvPr/>
        </p:nvSpPr>
        <p:spPr>
          <a:xfrm>
            <a:off x="2051221" y="2505970"/>
            <a:ext cx="9876015" cy="65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Некритичное замечание, предупреждение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6C803C-9438-5049-BDDD-4A16CB8C2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382" y="3488119"/>
            <a:ext cx="11927236" cy="1278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08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0F4EC-273C-EEA7-DF91-EBAD430B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C73DE-D343-A346-0F71-2BBB024E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EF5636-E391-9E47-A177-80DEE8C9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" y="1716679"/>
            <a:ext cx="12072551" cy="4173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634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83B47-9D25-8663-66BE-2D982916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6ADC8-6806-4259-99B2-E214A42E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48637A-47CC-25EF-818E-D3F77A028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2" y="1346946"/>
            <a:ext cx="11320276" cy="4164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050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6C122-091C-4BA3-DD12-E1EE79F3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2DC59-6F6A-2ECF-DA16-79AA312C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7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b="1" dirty="0">
                <a:solidFill>
                  <a:srgbClr val="D919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С:Отчетность для Казахстана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57E449-145C-E3A1-36F9-1D1D4207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54" y="1212927"/>
            <a:ext cx="10862891" cy="4926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716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1010</Words>
  <Application>Microsoft Office PowerPoint</Application>
  <PresentationFormat>Широкоэкранный</PresentationFormat>
  <Paragraphs>84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Wingdings</vt:lpstr>
      <vt:lpstr>Тема Office</vt:lpstr>
      <vt:lpstr>Новый сервис 1С:Отчетность 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1С:Отчетность для Казахстана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Айгерим Абдилдина</dc:creator>
  <cp:lastModifiedBy>V_Guseva</cp:lastModifiedBy>
  <cp:revision>24</cp:revision>
  <dcterms:created xsi:type="dcterms:W3CDTF">2021-02-11T07:00:51Z</dcterms:created>
  <dcterms:modified xsi:type="dcterms:W3CDTF">2026-03-13T14:58:16Z</dcterms:modified>
</cp:coreProperties>
</file>