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62" r:id="rId4"/>
    <p:sldId id="263" r:id="rId5"/>
    <p:sldId id="264" r:id="rId6"/>
    <p:sldId id="265" r:id="rId7"/>
    <p:sldId id="266" r:id="rId8"/>
    <p:sldId id="267" r:id="rId9"/>
    <p:sldId id="261" r:id="rId10"/>
    <p:sldId id="280" r:id="rId11"/>
    <p:sldId id="268" r:id="rId12"/>
    <p:sldId id="269" r:id="rId13"/>
    <p:sldId id="273" r:id="rId14"/>
    <p:sldId id="271" r:id="rId15"/>
    <p:sldId id="272" r:id="rId16"/>
    <p:sldId id="270" r:id="rId17"/>
    <p:sldId id="277" r:id="rId18"/>
    <p:sldId id="260" r:id="rId19"/>
    <p:sldId id="282" r:id="rId20"/>
    <p:sldId id="293" r:id="rId21"/>
    <p:sldId id="285" r:id="rId22"/>
    <p:sldId id="287" r:id="rId23"/>
    <p:sldId id="288" r:id="rId24"/>
    <p:sldId id="294" r:id="rId25"/>
    <p:sldId id="284" r:id="rId26"/>
    <p:sldId id="289" r:id="rId27"/>
    <p:sldId id="290" r:id="rId28"/>
    <p:sldId id="292" r:id="rId29"/>
    <p:sldId id="281" r:id="rId30"/>
    <p:sldId id="278" r:id="rId31"/>
    <p:sldId id="259" r:id="rId32"/>
    <p:sldId id="279" r:id="rId33"/>
    <p:sldId id="258" r:id="rId3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19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71186" autoAdjust="0"/>
  </p:normalViewPr>
  <p:slideViewPr>
    <p:cSldViewPr snapToGrid="0" showGuides="1">
      <p:cViewPr varScale="1">
        <p:scale>
          <a:sx n="78" d="100"/>
          <a:sy n="78" d="100"/>
        </p:scale>
        <p:origin x="972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B09517-2C77-49CB-A588-93C8C06A34D7}" type="datetimeFigureOut">
              <a:rPr lang="ru-RU" smtClean="0"/>
              <a:t>05.04.2026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B006FF-45F3-43DA-8090-89F59431BF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984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 1С:Бухгалтерии 8 появилась возможность учета полученных оригиналов входящих и исходящих первичных документов от поставщиков и покупателей. </a:t>
            </a:r>
          </a:p>
          <a:p>
            <a:endParaRPr lang="ru-RU" dirty="0"/>
          </a:p>
          <a:p>
            <a:r>
              <a:rPr lang="ru-RU" dirty="0"/>
              <a:t>Для использования функционала, позволяющего контролировать наличие подписанных оригиналов первичных документов, необходимо в разделе </a:t>
            </a:r>
            <a:r>
              <a:rPr lang="ru-RU" b="1" dirty="0"/>
              <a:t>Администрирование – Печатные формы, отчеты и обработки</a:t>
            </a:r>
            <a:r>
              <a:rPr lang="ru-RU" dirty="0"/>
              <a:t> установить признак </a:t>
            </a:r>
            <a:r>
              <a:rPr lang="ru-RU" b="1" dirty="0"/>
              <a:t>Отслеживание состояния напечатанных документов.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B006FF-45F3-43DA-8090-89F59431BF39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8217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535CAF-B4ED-DC45-8443-5422025A1A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E55DF503-6FE1-6FDD-8C9A-C7323703B8E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9B31AA10-4E46-584E-ADF8-E4DE6A402B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документах 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Поступление ТМЗ и услуг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Поступление доп. расходов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Поступление из переработки </a:t>
            </a:r>
            <a:r>
              <a:rPr lang="ru-RU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2026 году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автоматически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устанавливается вид налогового учета 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ПР: прочие расходы, не подлежащие вычету </a:t>
            </a:r>
            <a:r>
              <a:rPr lang="ru-RU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случае, если поставщик применяет 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СНР Упрощенной декларации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b="1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C955DB2-38FD-6A3E-F69F-539B435930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B006FF-45F3-43DA-8090-89F59431BF39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1644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3AC68F-1662-0208-7D65-B88D8DF804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ABDA93E8-60A8-9974-8007-9556CA848CC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F9C59A83-7431-91FE-2BD5-48779E0C3A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После проведения документа с видом учета 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ПР: прочие расходы, не подлежащие вычету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в налоговом регистре формируются движения по счету учета ТМЗ с видом учета 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 списании или реализации таких активов затраты также признаются с видом учета 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</a:t>
            </a:r>
            <a:r>
              <a:rPr lang="ru-RU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Это позволяет исключить из вычетов, приобретения от поставщиков по СНР.</a:t>
            </a:r>
            <a:endParaRPr lang="ru-RU" b="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C6D1DC9-EC45-5FAC-38A5-D6423D52D0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B006FF-45F3-43DA-8090-89F59431BF39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51355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2715F5-5EE1-C7F0-EFA5-01FDED8E59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E6898ED5-030E-A342-453D-439C6399D3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BBCE236B-D980-86EA-9ED8-4DB7C84945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 оформлении дополнительных расходов, которые относятся на себестоимость приобретенных товаров, предусмотрены следующие ситуации: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Вид учета в документе равен виду учета партии. В этом случае особенностей не возникает и отражение в налоговом учете определяется по виду учета в документе 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Поступление </a:t>
            </a:r>
            <a:r>
              <a:rPr lang="ru-RU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доп.расходов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Если вид доп. расходы, получены от поставщика по СНР на основе упрощенной декларации, но сам актив поступил от поставщика на ОУР, то возникает особенность. При включение в себестоимость НУ партии ПР доп. расходов, в налоговом учете тогда создается две проводки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1 - </a:t>
            </a:r>
            <a:r>
              <a:rPr lang="ru-RU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Дт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7480Н статья затрат 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Прочие расходы по приобретенным товарам, работам и услугам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вид учета НУ 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ПР: прочие расходы, не подлежащие вычету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Кт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Счет взаиморасчетов.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2 - </a:t>
            </a:r>
            <a:r>
              <a:rPr lang="ru-RU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Дт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Счет учета ТМЗ, с видом учета НУ - </a:t>
            </a:r>
            <a:r>
              <a:rPr lang="ru-RU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Кт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7480Н, статья затрат 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Прочие расходы по приобретенным товарам, работам и услугам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вид учета НУ 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ПР: прочие расходы, не подлежащие вычету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Это позволяет отразить получение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невычитаемых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расходов, а затем включить их в себестоимость актива.</a:t>
            </a:r>
          </a:p>
          <a:p>
            <a:endParaRPr lang="ru-RU" b="1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5CB69B9-A27F-D70A-A59C-E0884D822B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B006FF-45F3-43DA-8090-89F59431BF39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76338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F1BEE6-802E-7145-68F1-30E13DC733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69159D1C-63BB-E2D2-80D4-9A3FEB03788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0EB25216-033F-5575-1753-CD8B2C05D4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 этом отражение доп. расходов с видом учета 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НУ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партию ТМЗ, оприходованных с видом 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не предполагается.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DD8F31D-5CD9-93CF-1B98-C64D434D64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B006FF-45F3-43DA-8090-89F59431BF39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65898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513BA1-53EA-27B1-065E-E960CAA209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F003FBB5-A2DF-FB66-9DFE-C00D51887C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C664EF8A-66BE-19AB-8AC5-F6E58100DF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Заполнение вида учета НУ в документе 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Возврат ТМЗ поставщику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при вводе на основании документа 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Поступление ТМЗ и услуг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происходит в соответствии с видом НУ указанным в документе - основании.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То есть, если поступление было отражено с видом 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ПР: прочие расходы, не подлежащие вычету</a:t>
            </a:r>
            <a:r>
              <a:rPr lang="ru-RU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то при возврате товара система автоматически укажет аналогичный вид учета.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Если по каким-то причинам в учетных остатках на момент оформления возврата отсутствует товар с нужным видом учета, в документе можно выбрать вид учета, соответствующий виду учета партии, имеющейся в остатках.</a:t>
            </a:r>
          </a:p>
          <a:p>
            <a:endParaRPr lang="ru-RU" b="1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7BF5352-C530-8FB6-4B20-4850D5B7B3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B006FF-45F3-43DA-8090-89F59431BF39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71413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BEA46D-C6D8-C594-ACF0-3607738EF6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D8E2AEAB-9E58-6501-4BEC-92347546A82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26E2DA24-8AE1-0D97-F294-D8AF8CFB6B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Начиная с версии 3.0.70 в 1С:Бухгалтерии 8 для Казахстана в конфигурации появилось новое правило проверки учета 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Проверка оформления документов поступления от контрагентов, применяющих СНР на основе упрощенной декларации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Проверка позволяет выявлять документы, 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Вид учета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которых не соответствует режиму налогообложения контрагента. При обнаружении документов, поступивших после 01.01.2026 с видом учета 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НУ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от поставщиков, для которых указан режим налогообложения СНР 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Упрощенная декларация</a:t>
            </a:r>
            <a:r>
              <a:rPr lang="ru-RU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будет отмечена ошибка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56788A8-16C9-3B1E-60A5-9D303A2B98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B006FF-45F3-43DA-8090-89F59431BF39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72485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5CBFCA-A36C-BE75-C478-6064A97C66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CDD7E150-4522-4E0C-AA95-FF628D6C79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45D766BD-904B-3F21-0215-7BBB442F27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Выявленные ошибки можно посмотреть в отчете 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Контроль ведения учета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 команде 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Результаты проверки учета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форме списка такие ошибочные документы отмечены индикатором , кроме того в самом документе выводится баннер с описанием ошибки и гиперссылкой на детальный отчет по проблеме.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b="1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F7F1ABD-2943-EB66-3008-57F7F8C1D5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B006FF-45F3-43DA-8090-89F59431BF39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16391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FAB4C6-1300-F1CA-88AA-772FB95ACB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93330A1B-56D8-AE8F-C7C5-CBB2C53C1A0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C9E5F5EB-5D1B-DFCC-04F8-68595E902F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i="1" dirty="0"/>
              <a:t>Внимание! Слайд содержит анимацию!</a:t>
            </a:r>
          </a:p>
          <a:p>
            <a:br>
              <a:rPr lang="ru-RU" dirty="0"/>
            </a:br>
            <a:r>
              <a:rPr lang="ru-RU" dirty="0"/>
              <a:t>В типовых решениях появился новый отчет  - </a:t>
            </a:r>
            <a:r>
              <a:rPr lang="ru-RU" b="1" dirty="0"/>
              <a:t>Анализ состояния налогового учета по НДС</a:t>
            </a:r>
            <a:r>
              <a:rPr lang="ru-RU" dirty="0"/>
              <a:t>, который позволяет в компактном виде увидеть основные показатели по учету НДС и текущую сумму обязательств к уплате.</a:t>
            </a:r>
          </a:p>
          <a:p>
            <a:r>
              <a:rPr lang="ru-RU" dirty="0"/>
              <a:t>Каждый показатель отчета может быть расшифрован до первичных документов и счетов-фактур по операции.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27002CA-0EFD-5C6D-D0BF-22EED2422F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B006FF-45F3-43DA-8090-89F59431BF39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39321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577309-5867-C9B3-327A-4FA6905E4A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ADD59EFE-1774-BFDF-6EDA-71DA97AC08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76B99190-81B5-4B63-22B7-5836F49CBB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справочнике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Номенклатура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предусмотрена возможность указания кода НКТ.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Предусмотрена возможность поиска кода в сервисе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1С:Национальный каталог товаров. </a:t>
            </a:r>
            <a:r>
              <a:rPr lang="ru-RU" b="0" dirty="0">
                <a:latin typeface="Arial" panose="020B0604020202020204" pitchFamily="34" charset="0"/>
                <a:cs typeface="Arial" panose="020B0604020202020204" pitchFamily="34" charset="0"/>
              </a:rPr>
              <a:t>Поиск можно выполнять как по штрихкоду товара (коду 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GTIN)</a:t>
            </a:r>
            <a:r>
              <a:rPr lang="ru-RU" b="0" dirty="0">
                <a:latin typeface="Arial" panose="020B0604020202020204" pitchFamily="34" charset="0"/>
                <a:cs typeface="Arial" panose="020B0604020202020204" pitchFamily="34" charset="0"/>
              </a:rPr>
              <a:t>, так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0" dirty="0">
                <a:latin typeface="Arial" panose="020B0604020202020204" pitchFamily="34" charset="0"/>
                <a:cs typeface="Arial" panose="020B0604020202020204" pitchFamily="34" charset="0"/>
              </a:rPr>
              <a:t>и по наименованию товара.</a:t>
            </a:r>
          </a:p>
          <a:p>
            <a:pPr marL="0" indent="0">
              <a:buNone/>
            </a:pPr>
            <a:endParaRPr lang="ru-RU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Если в учетной системе ведется учет по штрихкодам, то есть возможность указать код НКТ для штрихкода товара. </a:t>
            </a:r>
          </a:p>
          <a:p>
            <a:pPr marL="0" indent="0">
              <a:buNone/>
            </a:pPr>
            <a:br>
              <a:rPr lang="ru-RU" dirty="0"/>
            </a:br>
            <a:endParaRPr lang="ru-RU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3D20A83-6F9C-CA98-8D1F-FC8589CBCD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B006FF-45F3-43DA-8090-89F59431BF39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9491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D6FBF4-FCDB-49B8-BFF8-89BED31AEB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5B958FD6-2FA3-0574-59B3-056C67A5698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F37EB411-D009-8C5C-981B-1162A4F23C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типовых решениях 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реализована передача информации по коду 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Национального каталога товаров (NTIN) 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Штрихкоду (GTIN) 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чеки ККМ при их пробитии на фискальном регистраторе,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начиная с релизов: </a:t>
            </a:r>
          </a:p>
          <a:p>
            <a:pPr marL="360000" lvl="1" indent="180000">
              <a:buFont typeface="Wingdings" panose="05000000000000000000" pitchFamily="2" charset="2"/>
              <a:buChar char="Ø"/>
              <a:tabLst>
                <a:tab pos="355600" algn="l"/>
              </a:tabLst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3.0.69.1 –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1С:Бухгалтерия 8 для Казахстана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»;</a:t>
            </a:r>
          </a:p>
          <a:p>
            <a:pPr marL="360000" lvl="1" indent="180000">
              <a:buFont typeface="Wingdings" panose="05000000000000000000" pitchFamily="2" charset="2"/>
              <a:buChar char="Ø"/>
              <a:tabLst>
                <a:tab pos="812800" algn="l"/>
              </a:tabLst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2.4.5.17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«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1С:ERP Управление предприятием 2 для Казахстана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»; </a:t>
            </a:r>
          </a:p>
          <a:p>
            <a:pPr marL="360000" lvl="1" indent="180000">
              <a:buFont typeface="Wingdings" panose="05000000000000000000" pitchFamily="2" charset="2"/>
              <a:buChar char="Ø"/>
              <a:tabLst>
                <a:tab pos="812800" algn="l"/>
              </a:tabLst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2.4.5.17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1С:Комплексная автоматизация для Казахстана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»;  </a:t>
            </a:r>
          </a:p>
          <a:p>
            <a:pPr marL="360000" lvl="1" indent="180000">
              <a:buFont typeface="Wingdings" panose="05000000000000000000" pitchFamily="2" charset="2"/>
              <a:buChar char="Ø"/>
              <a:tabLst>
                <a:tab pos="355600" algn="l"/>
              </a:tabLst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3.4.5.17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«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1С:Управление торговлей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8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для Казахстана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»;  </a:t>
            </a:r>
          </a:p>
          <a:p>
            <a:pPr marL="360000" lvl="1" indent="180000">
              <a:buFont typeface="Wingdings" panose="05000000000000000000" pitchFamily="2" charset="2"/>
              <a:buChar char="Ø"/>
              <a:tabLst>
                <a:tab pos="355600" algn="l"/>
              </a:tabLst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2.3.10.5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«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1C:Розница для Казахстана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». </a:t>
            </a:r>
          </a:p>
          <a:p>
            <a:pPr marL="0" lvl="0" indent="-97200">
              <a:buFont typeface="Wingdings" panose="05000000000000000000" pitchFamily="2" charset="2"/>
              <a:buNone/>
              <a:tabLst>
                <a:tab pos="355600" algn="l"/>
              </a:tabLst>
            </a:pP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форму предварительного просмотра чека добавлены дополнительные поля 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GTIN (штрихкод товара) 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Код НКТ, 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которые заполняются значениями по данным информационной базы, а также доступны для ручного редактирования. </a:t>
            </a:r>
          </a:p>
          <a:p>
            <a:pPr marL="0" lvl="0" indent="-97200">
              <a:buFont typeface="Wingdings" panose="05000000000000000000" pitchFamily="2" charset="2"/>
              <a:buNone/>
              <a:tabLst>
                <a:tab pos="355600" algn="l"/>
              </a:tabLst>
            </a:pP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Информация по коду НКТ в чеках ККМ заполняется с учётом следующих приоритетов: </a:t>
            </a:r>
          </a:p>
          <a:p>
            <a:pPr marL="531450" lvl="1" indent="-171450">
              <a:buFont typeface="Wingdings" panose="05000000000000000000" pitchFamily="2" charset="2"/>
              <a:buChar char="Ø"/>
              <a:tabLst>
                <a:tab pos="355600" algn="l"/>
              </a:tabLst>
            </a:pP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первую очередь выполняется поиск данных 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регистре сведений Штрихкоды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</a:t>
            </a:r>
          </a:p>
          <a:p>
            <a:pPr marL="531450" lvl="1" indent="-171450">
              <a:buFont typeface="Wingdings" panose="05000000000000000000" pitchFamily="2" charset="2"/>
              <a:buChar char="Ø"/>
              <a:tabLst>
                <a:tab pos="355600" algn="l"/>
              </a:tabLst>
            </a:pP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 отсутствии информации 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регистре Штрихкоды 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данные заполняются из элемента справочника 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«Номенклатура». </a:t>
            </a: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endParaRPr lang="ru-RU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37FB257-37B8-4A9C-1841-F953B73D94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B006FF-45F3-43DA-8090-89F59431BF39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21763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F5EDE3-60F7-0AF4-2637-A4B8D00BC7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22A57D51-A9A3-DA33-B6E3-8590C8FCB2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C1AB7FCA-591C-7850-DC16-8D39459C30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Список состояний изначально содержит следующие предопределенные элементы для обозначения базовых состояний документов:  </a:t>
            </a:r>
          </a:p>
          <a:p>
            <a:pPr lvl="0"/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Форма напечатана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– автоматически присваивается для конкретной печатной формы первичного документа, которая была сформирована и отправлена на печать;</a:t>
            </a:r>
          </a:p>
          <a:p>
            <a:pPr lvl="0"/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Оригинал получен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– устанавливается самостоятельно пользователем, получившим оригинал конкретной печатной формы. 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 необходимости список состояний можно дополнить (кнопка 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Создать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элементами, которые требуются для контроля над наличием оригиналов с учетом специфики документооборота компании. </a:t>
            </a:r>
            <a:endParaRPr lang="ru-RU" b="1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81C909E-832C-B9CE-449F-6A1CA540AB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B006FF-45F3-43DA-8090-89F59431BF39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51135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454D03-C524-F87E-EDED-75830B3E02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A47DF618-C13E-CF4F-E2BE-E6E5D1399B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C1910AE7-E2A1-56CC-5E0F-D882C26DFF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фискальных регистраторов 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1С:WebKassa 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вывод 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кодов НКТ в бумажном виде чека ККМ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доступен начиная с релизов: </a:t>
            </a:r>
          </a:p>
          <a:p>
            <a:pPr marL="360000" lvl="1" indent="180000">
              <a:buFont typeface="Wingdings" panose="05000000000000000000" pitchFamily="2" charset="2"/>
              <a:buChar char="Ø"/>
              <a:tabLst>
                <a:tab pos="355600" algn="l"/>
              </a:tabLst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3.0.70.1 –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1С:Бухгалтерия 8 для Казахстана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»;</a:t>
            </a:r>
          </a:p>
          <a:p>
            <a:pPr marL="360000" lvl="1" indent="180000">
              <a:buFont typeface="Wingdings" panose="05000000000000000000" pitchFamily="2" charset="2"/>
              <a:buChar char="Ø"/>
              <a:tabLst>
                <a:tab pos="812800" algn="l"/>
              </a:tabLst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2.4.5.18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«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1С:ERP Управление предприятием 2 для Казахстана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»; </a:t>
            </a:r>
          </a:p>
          <a:p>
            <a:pPr marL="360000" lvl="1" indent="180000">
              <a:buFont typeface="Wingdings" panose="05000000000000000000" pitchFamily="2" charset="2"/>
              <a:buChar char="Ø"/>
              <a:tabLst>
                <a:tab pos="812800" algn="l"/>
              </a:tabLst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2.4.5.18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1С:Комплексная автоматизация для Казахстана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»;  </a:t>
            </a:r>
          </a:p>
          <a:p>
            <a:pPr marL="360000" lvl="1" indent="180000">
              <a:buFont typeface="Wingdings" panose="05000000000000000000" pitchFamily="2" charset="2"/>
              <a:buChar char="Ø"/>
              <a:tabLst>
                <a:tab pos="355600" algn="l"/>
              </a:tabLst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3.4.5.18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«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1С:Управление торговлей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8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для Казахстана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»;</a:t>
            </a:r>
          </a:p>
          <a:p>
            <a:pPr marL="360000" lvl="1" indent="180000">
              <a:buFont typeface="Wingdings" panose="05000000000000000000" pitchFamily="2" charset="2"/>
              <a:buChar char="Ø"/>
              <a:tabLst>
                <a:tab pos="355600" algn="l"/>
              </a:tabLst>
            </a:pP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2.3.11.1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1С:Розница для Казахстана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ru-R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включения вывода кодов НКТ в чек ККМ необходимо 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настройке фискального регистратора установить признак «Выводить NTIN».</a:t>
            </a:r>
            <a:br>
              <a:rPr lang="ru-RU" dirty="0"/>
            </a:br>
            <a:br>
              <a:rPr lang="ru-RU" dirty="0"/>
            </a:br>
            <a:br>
              <a:rPr lang="ru-RU" b="1" dirty="0"/>
            </a:br>
            <a:br>
              <a:rPr lang="ru-RU" b="1" dirty="0"/>
            </a:br>
            <a:br>
              <a:rPr lang="ru-RU" dirty="0"/>
            </a:br>
            <a:br>
              <a:rPr lang="ru-RU" dirty="0"/>
            </a:br>
            <a:endParaRPr lang="ru-RU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99002CA-A6AB-2452-0724-5ACD1C40F1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B006FF-45F3-43DA-8090-89F59431BF39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68656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5A548E-83B5-28BD-B7C0-ECDC20DAF3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4A69B168-02B4-8BF3-09B7-A95CB02992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19E1E173-EFCF-FD92-0802-3CC5B4221E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Реализована возможность вывода в чеки ККМ 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наименования товара 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соответствии с наименованием 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 Национальному каталогу товаров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начиная с релизов:</a:t>
            </a:r>
          </a:p>
          <a:p>
            <a:pPr marL="360000" lvl="1" indent="180000">
              <a:buFont typeface="Wingdings" panose="05000000000000000000" pitchFamily="2" charset="2"/>
              <a:buChar char="Ø"/>
              <a:tabLst>
                <a:tab pos="355600" algn="l"/>
              </a:tabLst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3.0.70.1 –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1С:Бухгалтерия 8 для Казахстана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»;</a:t>
            </a:r>
          </a:p>
          <a:p>
            <a:pPr marL="360000" lvl="1" indent="180000">
              <a:buFont typeface="Wingdings" panose="05000000000000000000" pitchFamily="2" charset="2"/>
              <a:buChar char="Ø"/>
              <a:tabLst>
                <a:tab pos="812800" algn="l"/>
              </a:tabLst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2.4.5.18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«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1С:ERP Управление предприятием 2 для Казахстана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»; </a:t>
            </a:r>
          </a:p>
          <a:p>
            <a:pPr marL="360000" lvl="1" indent="180000">
              <a:buFont typeface="Wingdings" panose="05000000000000000000" pitchFamily="2" charset="2"/>
              <a:buChar char="Ø"/>
              <a:tabLst>
                <a:tab pos="812800" algn="l"/>
              </a:tabLst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2.4.5.18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1С:Комплексная автоматизация для Казахстана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»;  </a:t>
            </a:r>
          </a:p>
          <a:p>
            <a:pPr marL="360000" lvl="1" indent="180000">
              <a:buFont typeface="Wingdings" panose="05000000000000000000" pitchFamily="2" charset="2"/>
              <a:buChar char="Ø"/>
              <a:tabLst>
                <a:tab pos="355600" algn="l"/>
              </a:tabLst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3.4.5.18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«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1С:Управление торговлей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8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для Казахстана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»;</a:t>
            </a:r>
          </a:p>
          <a:p>
            <a:pPr marL="360000" lvl="1" indent="180000">
              <a:buFont typeface="Wingdings" panose="05000000000000000000" pitchFamily="2" charset="2"/>
              <a:buChar char="Ø"/>
              <a:tabLst>
                <a:tab pos="355600" algn="l"/>
              </a:tabLst>
            </a:pP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2.3.11.1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1С:Розница для Казахстана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</a:p>
          <a:p>
            <a:pPr marL="360000" lvl="1" indent="0">
              <a:buFont typeface="Wingdings" panose="05000000000000000000" pitchFamily="2" charset="2"/>
              <a:buNone/>
              <a:tabLst>
                <a:tab pos="355600" algn="l"/>
              </a:tabLst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-97200">
              <a:buFont typeface="Wingdings" panose="05000000000000000000" pitchFamily="2" charset="2"/>
              <a:buNone/>
              <a:tabLst>
                <a:tab pos="355600" algn="l"/>
              </a:tabLst>
            </a:pP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этого необходимо установить настройку 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Использовать наименование НКТ в чеках ККМ:</a:t>
            </a:r>
          </a:p>
          <a:p>
            <a:pPr marL="531450" lvl="1" indent="-171450">
              <a:buFont typeface="Wingdings" panose="05000000000000000000" pitchFamily="2" charset="2"/>
              <a:buChar char="Ø"/>
              <a:tabLst>
                <a:tab pos="355600" algn="l"/>
              </a:tabLst>
            </a:pP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1С:Бухгалтерии 8 для Казахстана в настройках Функциональности программы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Администрирование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Функциональность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Торговля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);</a:t>
            </a:r>
          </a:p>
          <a:p>
            <a:pPr marL="531450" lvl="1" indent="-171450">
              <a:buFont typeface="Wingdings" panose="05000000000000000000" pitchFamily="2" charset="2"/>
              <a:buChar char="Ø"/>
              <a:tabLst>
                <a:tab pos="355600" algn="l"/>
              </a:tabLst>
            </a:pP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1С: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ERP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раздел 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НСИ и администрирование 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Продажи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– 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Розничные продажи;</a:t>
            </a:r>
          </a:p>
          <a:p>
            <a:pPr marL="531450" lvl="1" indent="-171450">
              <a:buFont typeface="Wingdings" panose="05000000000000000000" pitchFamily="2" charset="2"/>
              <a:buChar char="Ø"/>
              <a:tabLst>
                <a:tab pos="355600" algn="l"/>
              </a:tabLst>
            </a:pP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1С:Рознице для Казахстана 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разделе 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Администрирование - Продажи - Розничные продажи.</a:t>
            </a:r>
            <a:br>
              <a:rPr lang="ru-RU" dirty="0"/>
            </a:br>
            <a:br>
              <a:rPr lang="ru-RU" dirty="0"/>
            </a:br>
            <a:br>
              <a:rPr lang="ru-RU" dirty="0"/>
            </a:br>
            <a:endParaRPr lang="ru-RU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27AAA2E-5372-1A2C-C255-9FE170A4FE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B006FF-45F3-43DA-8090-89F59431BF39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68942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745AC4-F0AD-2FF3-7D78-7887C831CF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81091B65-19FA-A481-3844-C77036B03D6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5EF0451E-8983-09E7-82A6-95FE32A77A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После установки настройки 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чеках ККМ будет выводиться указанное в информационной базе наименование товаров по НКТ в случае его наличия.</a:t>
            </a:r>
          </a:p>
          <a:p>
            <a:pPr marL="0" indent="0">
              <a:buNone/>
            </a:pPr>
            <a:endParaRPr lang="ru-RU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br>
              <a:rPr lang="ru-RU" b="1" dirty="0"/>
            </a:br>
            <a:br>
              <a:rPr lang="ru-RU" b="1" dirty="0"/>
            </a:br>
            <a:br>
              <a:rPr lang="ru-RU" dirty="0"/>
            </a:br>
            <a:br>
              <a:rPr lang="ru-RU" dirty="0"/>
            </a:br>
            <a:endParaRPr lang="ru-RU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98D2ADB-AF27-75A4-44F1-4FC421D79C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B006FF-45F3-43DA-8090-89F59431BF39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18579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FF9279-EA45-6296-3EE6-106C30D82D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3A02367F-842B-6133-079B-C8AE4B0D52F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F2620626-A10A-4CA6-B470-61E5087672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Если в ЭСФ, полученных от поставщиков, был указан код НКТ, то код сохраняется в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Источнике происхождения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товара и применяется при отгрузке товара из этого источника.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8CC61AC-5CF6-B973-EFD4-3E10E501C7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B006FF-45F3-43DA-8090-89F59431BF39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50393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0C1D0E-6945-165A-CA4C-050A35DF13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7C3898CC-AEAE-0091-52D4-85A2C40791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32A6237E-3CBF-CFA5-3CE7-E8F35A985C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заполнения поля 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Код товара 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выписанных документах ЭСФ/СНТ данными о 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коде Национального каталога товаров 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добавлена настройка  обмена ЭСФ 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Заполнять код товара в ЭСФ по данным НКТ. </a:t>
            </a:r>
          </a:p>
          <a:p>
            <a:pPr marL="0" indent="0">
              <a:buNone/>
            </a:pPr>
            <a:endParaRPr lang="ru-R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Настройка доступна на вкладке 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Настройки заполнения ЭСФ 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настройках обмена электронными счетами-фактурами (раздел 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Администрирование – Общие настройки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 </a:t>
            </a:r>
            <a:br>
              <a:rPr lang="ru-RU" dirty="0"/>
            </a:br>
            <a:br>
              <a:rPr lang="ru-RU" dirty="0"/>
            </a:br>
            <a:br>
              <a:rPr lang="ru-RU" dirty="0"/>
            </a:br>
            <a:endParaRPr lang="ru-RU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344ADB3-E6EA-1348-9FB5-6EBDEB0600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B006FF-45F3-43DA-8090-89F59431BF39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448513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8ABE73-5323-F68F-B45D-8493151854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0005ACAB-10E4-41CB-789E-655495B9F5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66D22362-AF69-DC3F-459A-93F95BA0D2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Если признак 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Заполнять код товара в ЭСФ по данным НКТ 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установлен, то 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 формировании документа ЭСФ/СНТ 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основании учетного документа, поле 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Код товара 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разделе G 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заполняется в следующем порядке (приоритет в убывающем порядке): </a:t>
            </a:r>
          </a:p>
          <a:p>
            <a:pPr marL="628650" lvl="1" indent="-171450">
              <a:buFont typeface="Wingdings" panose="05000000000000000000" pitchFamily="2" charset="2"/>
              <a:buChar char="Ø"/>
            </a:pP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 данным 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источника происхождения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если в источнике происхождения заполнено 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поле GTIN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</a:t>
            </a:r>
          </a:p>
          <a:p>
            <a:pPr marL="628650" lvl="1" indent="-171450">
              <a:buFont typeface="Wingdings" panose="05000000000000000000" pitchFamily="2" charset="2"/>
              <a:buChar char="Ø"/>
            </a:pP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 данным регистра сведений 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Штрихкоды номенклатуры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</a:t>
            </a:r>
          </a:p>
          <a:p>
            <a:pPr marL="628650" lvl="1" indent="-171450">
              <a:buFont typeface="Wingdings" panose="05000000000000000000" pitchFamily="2" charset="2"/>
              <a:buChar char="Ø"/>
            </a:pP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 реквизиту 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Код НКТ из карточки номенклатуры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lvl="0" indent="0">
              <a:buFont typeface="Wingdings" panose="05000000000000000000" pitchFamily="2" charset="2"/>
              <a:buNone/>
            </a:pPr>
            <a:endParaRPr lang="ru-R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>
              <a:buFont typeface="Wingdings" panose="05000000000000000000" pitchFamily="2" charset="2"/>
              <a:buNone/>
            </a:pP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 этом 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NTIN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XTIN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имеют 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следующий формат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</a:p>
          <a:p>
            <a:pPr marL="628650" lvl="1" indent="-171450">
              <a:buFont typeface="Wingdings" panose="05000000000000000000" pitchFamily="2" charset="2"/>
              <a:buChar char="Ø"/>
            </a:pP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длина кода 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 символов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</a:t>
            </a:r>
          </a:p>
          <a:p>
            <a:pPr marL="628650" lvl="1" indent="-171450">
              <a:buFont typeface="Wingdings" panose="05000000000000000000" pitchFamily="2" charset="2"/>
              <a:buChar char="Ø"/>
            </a:pP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NTIN начинается с «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02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»; </a:t>
            </a:r>
          </a:p>
          <a:p>
            <a:pPr marL="628650" lvl="1" indent="-171450">
              <a:buFont typeface="Wingdings" panose="05000000000000000000" pitchFamily="2" charset="2"/>
              <a:buChar char="Ø"/>
            </a:pP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XTIN начинается с «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004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».</a:t>
            </a:r>
            <a:br>
              <a:rPr lang="ru-RU" dirty="0"/>
            </a:br>
            <a:br>
              <a:rPr lang="ru-RU" dirty="0"/>
            </a:br>
            <a:br>
              <a:rPr lang="ru-RU" dirty="0"/>
            </a:br>
            <a:endParaRPr lang="ru-RU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7F046B3-53B8-D536-1F09-DC7204D0B4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B006FF-45F3-43DA-8090-89F59431BF39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062536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5B1BAA-7CCF-B86A-A5E6-3FB78EC43C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2FA9BDB9-BF42-D288-3872-535B214347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5A8594B3-4C18-8788-D19E-696BBE6CDB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Начиная с релизов:</a:t>
            </a:r>
          </a:p>
          <a:p>
            <a:pPr marL="360000" lvl="1" indent="180000">
              <a:buFont typeface="Wingdings" panose="05000000000000000000" pitchFamily="2" charset="2"/>
              <a:buChar char="Ø"/>
              <a:tabLst>
                <a:tab pos="355600" algn="l"/>
              </a:tabLst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3.0.70.1 –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1С:Бухгалтерия 8 для Казахстана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»;</a:t>
            </a:r>
          </a:p>
          <a:p>
            <a:pPr marL="360000" lvl="1" indent="180000">
              <a:buFont typeface="Wingdings" panose="05000000000000000000" pitchFamily="2" charset="2"/>
              <a:buChar char="Ø"/>
              <a:tabLst>
                <a:tab pos="812800" algn="l"/>
              </a:tabLst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2.4.5.18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«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1С:ERP Управление предприятием 2 для Казахстана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»; </a:t>
            </a:r>
          </a:p>
          <a:p>
            <a:pPr marL="360000" lvl="1" indent="180000">
              <a:buFont typeface="Wingdings" panose="05000000000000000000" pitchFamily="2" charset="2"/>
              <a:buChar char="Ø"/>
              <a:tabLst>
                <a:tab pos="812800" algn="l"/>
              </a:tabLst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2.4.5.18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1С:Комплексная автоматизация для Казахстана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»;  </a:t>
            </a:r>
          </a:p>
          <a:p>
            <a:pPr marL="360000" lvl="1" indent="180000">
              <a:buFont typeface="Wingdings" panose="05000000000000000000" pitchFamily="2" charset="2"/>
              <a:buChar char="Ø"/>
              <a:tabLst>
                <a:tab pos="355600" algn="l"/>
              </a:tabLst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3.4.5.18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«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1С:Управление торговлей 8 для Казахстана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Добавлена возможность заполнять код НКТ в товарной части для выделенных строк в документах виртуального склада, ЭСФ и СНТ, с помощью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группы команд Коды товаров 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 следующими вариантами заполнения:</a:t>
            </a:r>
          </a:p>
          <a:p>
            <a:pPr marL="628650" lvl="1" indent="-171450">
              <a:buFont typeface="Wingdings" panose="05000000000000000000" pitchFamily="2" charset="2"/>
              <a:buChar char="Ø"/>
            </a:pP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Из 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источников происхождения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</a:t>
            </a:r>
          </a:p>
          <a:p>
            <a:pPr marL="628650" lvl="1" indent="-171450">
              <a:buFont typeface="Wingdings" panose="05000000000000000000" pitchFamily="2" charset="2"/>
              <a:buChar char="Ø"/>
            </a:pP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Из регистра сведений 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Штрихкоды номенклатуры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</a:t>
            </a:r>
          </a:p>
          <a:p>
            <a:pPr marL="628650" lvl="1" indent="-171450">
              <a:buFont typeface="Wingdings" panose="05000000000000000000" pitchFamily="2" charset="2"/>
              <a:buChar char="Ø"/>
            </a:pP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Из справочника 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Номенклатура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</a:t>
            </a:r>
          </a:p>
          <a:p>
            <a:pPr marL="628650" lvl="1" indent="-171450">
              <a:buFont typeface="Wingdings" panose="05000000000000000000" pitchFamily="2" charset="2"/>
              <a:buChar char="Ø"/>
            </a:pP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Команда 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Очистить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позволяет 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очистить значение поля Код товара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0" lvl="0" indent="0">
              <a:buFont typeface="Wingdings" panose="05000000000000000000" pitchFamily="2" charset="2"/>
              <a:buNone/>
            </a:pP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Приоритетность заполнения кода НКТ выстроена следующим образом. Изначально поле 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Код товара 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документах ЭСФ, СНТ и ЭДВС 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заполняется на основе информации в источниках происхождения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  </a:t>
            </a:r>
          </a:p>
          <a:p>
            <a:pPr marL="0" lvl="0" indent="0">
              <a:buFont typeface="Wingdings" panose="05000000000000000000" pitchFamily="2" charset="2"/>
              <a:buNone/>
            </a:pP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Если в источнике происхождения поле 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Код товара не заполнено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то и в товарной части документа 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данное поле будет пустым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  </a:t>
            </a:r>
          </a:p>
          <a:p>
            <a:pPr marL="0" lvl="0" indent="0">
              <a:buFont typeface="Wingdings" panose="05000000000000000000" pitchFamily="2" charset="2"/>
              <a:buNone/>
            </a:pP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этом случае поле заполняется: </a:t>
            </a:r>
          </a:p>
          <a:p>
            <a:pPr marL="628650" lvl="1" indent="-171450">
              <a:buFont typeface="Wingdings" panose="05000000000000000000" pitchFamily="2" charset="2"/>
              <a:buChar char="Ø"/>
            </a:pP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Из справочника 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Номенклатура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</a:t>
            </a:r>
          </a:p>
          <a:p>
            <a:pPr marL="628650" lvl="1" indent="-171450">
              <a:buFont typeface="Wingdings" panose="05000000000000000000" pitchFamily="2" charset="2"/>
              <a:buChar char="Ø"/>
            </a:pP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Из регистра сведений 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Штрихкоды номенклатуры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0" lvl="0" indent="0">
              <a:buFont typeface="Wingdings" panose="05000000000000000000" pitchFamily="2" charset="2"/>
              <a:buNone/>
            </a:pP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выполнения команд достаточно 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выделить строки табличной части документа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Заполнение кода становится возможным только при наличии данных по коду НКТ, удовлетворяющих условиям формального соответствия, в описанных вариантах заполнения. </a:t>
            </a:r>
          </a:p>
          <a:p>
            <a:pPr marL="0" lvl="0" indent="0">
              <a:buFont typeface="Wingdings" panose="05000000000000000000" pitchFamily="2" charset="2"/>
              <a:buNone/>
            </a:pP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 этом, если 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Код товара 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источнике происхождения 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был изменен после создания документов ЭСФ/СНТ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например, используя документы виртуального склада с видом 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Детализация – Редактирование данных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то можно воспользоваться командой 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Заполнить - Из источников происхождения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endParaRPr lang="ru-RU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D584F80-8B4A-A603-0868-F942003002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B006FF-45F3-43DA-8090-89F59431BF39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68141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0104FA-76A5-0876-452E-BEB3EFE98A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0DEFD85E-2EC8-6E05-9D96-A84261626C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5F551484-2E9F-9437-F405-492208E60A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 оформлении 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дополнительного ЭСФ, исправленного СНТ 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необходимо отражать 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Код товара, указанный в основном документе. 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Поэтому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 формировании 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корректировочных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документов ЭСФ/СНТ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поле 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Код товара 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заполняется 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 данным связанного (основного) документа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br>
              <a:rPr lang="ru-RU" dirty="0"/>
            </a:br>
            <a:endParaRPr lang="ru-RU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>
              <a:buFont typeface="Wingdings" panose="05000000000000000000" pitchFamily="2" charset="2"/>
              <a:buNone/>
            </a:pPr>
            <a:br>
              <a:rPr lang="ru-RU" dirty="0"/>
            </a:br>
            <a:endParaRPr lang="ru-RU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914628F-DAC5-DFC1-7DBA-A2801CF564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B006FF-45F3-43DA-8090-89F59431BF39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283649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3AE42A-E8B0-3F82-4387-8571D11C89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8F06CBE6-FB9E-0B3D-EC60-ECB3A4556D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0F82B71F-E007-1D32-555E-D16B212D7B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 Национальном каталоге товаров периодически проводятся работы по очистке каталога от дублирующихся или некорректно заполненных данных.</a:t>
            </a:r>
          </a:p>
          <a:p>
            <a:r>
              <a:rPr lang="ru-RU" dirty="0"/>
              <a:t>В этой связи в учетных системах необходимо регулярно проверять корректность и действительность ранее учтенных кодов НКТ.</a:t>
            </a:r>
          </a:p>
          <a:p>
            <a:br>
              <a:rPr lang="ru-RU" dirty="0"/>
            </a:br>
            <a:r>
              <a:rPr lang="ru-RU" dirty="0"/>
              <a:t>В новых версиях типовых решений появилась возможность автоматической проверки действительности кодов НКТ, определенных для номенклатуры в информационной базе.</a:t>
            </a: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436CD80-ACFF-26F4-8E96-56C8830649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B006FF-45F3-43DA-8090-89F59431BF39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715791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3E99E0-8167-FA46-F539-1FA4EE592B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96041C95-890A-2718-2C19-86CE7A82D9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6738440E-EAFE-82A6-B582-FA2891561A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 ходе проверки (кнопка </a:t>
            </a:r>
            <a:r>
              <a:rPr lang="ru-RU" b="1" dirty="0"/>
              <a:t>Выполнить проверку кодов НКТ</a:t>
            </a:r>
            <a:r>
              <a:rPr lang="ru-RU" dirty="0"/>
              <a:t>) выполняется запрос сведений о действительности кодов, указанных для номенклатуры и выводится список найденных неактуальных кодов НКТ с указанием возможной причины проблемы: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b="1" dirty="0"/>
              <a:t>Карточка товара НКТ деактивирована по причине: «причина деактивации». </a:t>
            </a:r>
            <a:r>
              <a:rPr lang="ru-RU" dirty="0"/>
              <a:t>Означает, что карточка была деактивирована в НКТ по указанной причине. Такими причинами например может быть требование производителя или дистрибьютора в случае наличия искажений в сведениях о товаре, при регистрации кода НКТ третьими лицами, не являющимися производителями этого товара.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b="1" dirty="0"/>
              <a:t>Карточка товаров НКТ признана дублем по причине: Дубликат. </a:t>
            </a:r>
            <a:r>
              <a:rPr lang="ru-RU" dirty="0"/>
              <a:t>Означает, что код был деактивирован в ходе штатных работ в НКТ по очистке каталоге от дублирующихся элементов. В этом случае система НКТ дополнительно предоставляет информацию о том, какой код следует использовать вместо деактивированного дубликата.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br>
              <a:rPr lang="ru-RU" dirty="0"/>
            </a:br>
            <a:r>
              <a:rPr lang="ru-RU" dirty="0"/>
              <a:t>Для всех неактуальных кодов можно указать действующий код НКТ в группе новых данных по Нац. Каталогу. В результате недействительные коды НКТ в информационной базе будут заменены на новые значения. </a:t>
            </a: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5D73B32-5C45-3698-D3E5-C43692B39C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B006FF-45F3-43DA-8090-89F59431BF39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1857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E83F2F-2EC3-AE54-F937-165830C38B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23E7E845-4A58-2BB4-A108-4D66A7A3FF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546D9666-3A7D-2397-F0D0-D20756D74F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Учет оригиналов доступен для следующих первичных документов конфигурации: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Авансовый отчет;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Поступление ТМЗ и услуг;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Поступление доп. расходов;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Возврат ТМЗ поставщику;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Реализация ТМЗ и услуг;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Возвраты ТМЗ от покупателей;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Поступление НМА;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Передача ОС и Передача НМА;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Акт об оказании производственных услуг;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Передача ТМЗ;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Поступление из переработки;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Реализация услуг по переработке.</a:t>
            </a:r>
          </a:p>
          <a:p>
            <a:pPr marL="0" lvl="0" indent="0">
              <a:buFont typeface="Arial" panose="020B0604020202020204" pitchFamily="34" charset="0"/>
              <a:buNone/>
            </a:pP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>
              <a:buFont typeface="Arial" panose="020B0604020202020204" pitchFamily="34" charset="0"/>
              <a:buNone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Состояние оригинала отображается в журналах соответствующих документов.</a:t>
            </a:r>
          </a:p>
          <a:p>
            <a:pPr marL="0" lvl="0" indent="0">
              <a:buFont typeface="Arial" panose="020B0604020202020204" pitchFamily="34" charset="0"/>
              <a:buNone/>
            </a:pP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>
              <a:buFont typeface="Arial" panose="020B0604020202020204" pitchFamily="34" charset="0"/>
              <a:buNone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 первой печати документа (или комплекта документов) состояние документа автоматически устанавливается в значение 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Форма напечатана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Открытие формы предварительного просмотра печатной формы при этом не влияет на состояние документа.</a:t>
            </a:r>
          </a:p>
          <a:p>
            <a:pPr marL="0" lvl="0" indent="0">
              <a:buFont typeface="Arial" panose="020B0604020202020204" pitchFamily="34" charset="0"/>
              <a:buNone/>
            </a:pP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>
              <a:buFont typeface="Arial" panose="020B0604020202020204" pitchFamily="34" charset="0"/>
              <a:buNone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Все прочие состояния – фиксируются пользователем самостоятельно.</a:t>
            </a:r>
          </a:p>
          <a:p>
            <a:pPr marL="0" lvl="0" indent="0">
              <a:buFont typeface="Arial" panose="020B0604020202020204" pitchFamily="34" charset="0"/>
              <a:buNone/>
            </a:pP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учетных документов, формы которых не печатались, и состояние которых не устанавливалось пользователем, автоматически устанавливается значение  состояния оригинала - 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Неизвестно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lvl="0" indent="0">
              <a:buFont typeface="Arial" panose="020B0604020202020204" pitchFamily="34" charset="0"/>
              <a:buNone/>
            </a:pP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>
              <a:buFont typeface="Arial" panose="020B0604020202020204" pitchFamily="34" charset="0"/>
              <a:buNone/>
            </a:pP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>
              <a:buFont typeface="Arial" panose="020B0604020202020204" pitchFamily="34" charset="0"/>
              <a:buNone/>
            </a:pP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F6A2FCB-186E-DAA7-CBD0-99E4978B60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B006FF-45F3-43DA-8090-89F59431BF39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095840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A92EC2-078E-97AD-BE59-350DB350AB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5F195129-7350-3A1B-8DCF-737DDB5CBA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154143F6-83EC-B061-9720-0CBDC902F7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 помощнике заполнения данных из Нац. Каталога, который применяется для заполнения кодов НКТ в информационной базе, появилась возможность генерации </a:t>
            </a:r>
            <a:r>
              <a:rPr lang="en-US" b="1" dirty="0"/>
              <a:t>XTIN</a:t>
            </a:r>
            <a:r>
              <a:rPr lang="ru-RU" dirty="0"/>
              <a:t>.</a:t>
            </a:r>
          </a:p>
          <a:p>
            <a:br>
              <a:rPr lang="ru-RU" dirty="0"/>
            </a:br>
            <a:r>
              <a:rPr lang="en-US" b="1" dirty="0"/>
              <a:t>XTIN</a:t>
            </a:r>
            <a:r>
              <a:rPr lang="ru-RU" dirty="0"/>
              <a:t> – это </a:t>
            </a:r>
            <a:r>
              <a:rPr lang="ru-RU" b="1" dirty="0"/>
              <a:t>временные</a:t>
            </a:r>
            <a:r>
              <a:rPr lang="ru-RU" dirty="0"/>
              <a:t> коды, которые можно получить для товаров</a:t>
            </a:r>
            <a:r>
              <a:rPr lang="ru-RU" u="none" dirty="0"/>
              <a:t>, </a:t>
            </a:r>
            <a:r>
              <a:rPr lang="ru-RU" u="sng" dirty="0"/>
              <a:t>имеющих </a:t>
            </a:r>
            <a:r>
              <a:rPr lang="en-US" b="1" u="sng" dirty="0"/>
              <a:t>GTIN</a:t>
            </a:r>
            <a:r>
              <a:rPr lang="ru-RU" dirty="0"/>
              <a:t>. Например, это может быть полезно в случае, если необходимо выполнить отгрузку товара с кодом НКТ, но товар еще не зарегистрирован в Национальном каталоге. </a:t>
            </a:r>
            <a:r>
              <a:rPr lang="en-US" b="1" dirty="0"/>
              <a:t>XTIN</a:t>
            </a:r>
            <a:r>
              <a:rPr lang="ru-RU" dirty="0"/>
              <a:t> действуют ограниченный период времени. В дальнейшем такой товар все равно необходимо зарегистрировать в НКТ или связать такой </a:t>
            </a:r>
            <a:r>
              <a:rPr lang="en-US" b="1" dirty="0"/>
              <a:t>XTIN</a:t>
            </a:r>
            <a:r>
              <a:rPr lang="en-US" dirty="0"/>
              <a:t> </a:t>
            </a:r>
            <a:r>
              <a:rPr lang="ru-RU" dirty="0"/>
              <a:t> с уже существующим кодом НКТ.</a:t>
            </a:r>
            <a:br>
              <a:rPr lang="ru-RU" dirty="0"/>
            </a:br>
            <a:br>
              <a:rPr lang="ru-RU" dirty="0"/>
            </a:br>
            <a:r>
              <a:rPr lang="ru-RU" dirty="0"/>
              <a:t>Отметка </a:t>
            </a:r>
            <a:r>
              <a:rPr lang="ru-RU" b="1" dirty="0"/>
              <a:t>Автоматически запрашивать </a:t>
            </a:r>
            <a:r>
              <a:rPr lang="en-US" b="1" dirty="0"/>
              <a:t>XTIN</a:t>
            </a:r>
            <a:r>
              <a:rPr lang="ru-RU" b="1" dirty="0"/>
              <a:t> </a:t>
            </a:r>
            <a:r>
              <a:rPr lang="ru-RU" b="0" dirty="0"/>
              <a:t>позволяет выполнить шаг генерации </a:t>
            </a:r>
            <a:r>
              <a:rPr lang="en-US" b="1" dirty="0"/>
              <a:t>XTIN</a:t>
            </a:r>
            <a:r>
              <a:rPr lang="ru-RU" b="0" dirty="0"/>
              <a:t> в ходе применения Помощника</a:t>
            </a:r>
            <a:r>
              <a:rPr lang="en-US" b="0" dirty="0"/>
              <a:t> </a:t>
            </a:r>
            <a:r>
              <a:rPr lang="ru-RU" b="1" dirty="0"/>
              <a:t>при поиске и заполнении </a:t>
            </a:r>
            <a:r>
              <a:rPr lang="ru-RU" b="0" dirty="0"/>
              <a:t>кодов НКТ.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FF5A805-0321-9EBB-8939-63F9E1213A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B006FF-45F3-43DA-8090-89F59431BF39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022194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DAB460-6EF1-627B-6541-9DBB38DD7C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9FA723DB-567E-C3D3-01A2-E415C3742C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2187E3B4-3E4F-02F0-2D39-5881CC818A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На финальном шаге работы помощника можно просмотреть товары, для которых в качестве кода НКТ был применен временный код </a:t>
            </a:r>
            <a:r>
              <a:rPr lang="en-US" b="1" dirty="0"/>
              <a:t>XTIN</a:t>
            </a:r>
            <a:r>
              <a:rPr lang="ru-RU" dirty="0"/>
              <a:t>, сгенерированный в ходе работы помощника, или полученный для товара ранее.</a:t>
            </a:r>
          </a:p>
          <a:p>
            <a:br>
              <a:rPr lang="ru-RU" dirty="0"/>
            </a:br>
            <a:r>
              <a:rPr lang="ru-RU" dirty="0"/>
              <a:t>Такие коды </a:t>
            </a:r>
            <a:r>
              <a:rPr lang="en-US" b="1" dirty="0"/>
              <a:t>XTIN</a:t>
            </a:r>
            <a:r>
              <a:rPr lang="ru-RU" dirty="0"/>
              <a:t> разрешается указывать в качестве кода НКТ в отгрузочных документах далее, но в течение ограниченного периода времени. </a:t>
            </a:r>
          </a:p>
          <a:p>
            <a:endParaRPr lang="ru-RU" dirty="0"/>
          </a:p>
          <a:p>
            <a:r>
              <a:rPr lang="ru-RU"/>
              <a:t>Код </a:t>
            </a:r>
            <a:r>
              <a:rPr lang="en-US" dirty="0"/>
              <a:t>XTIN </a:t>
            </a:r>
            <a:r>
              <a:rPr lang="ru-RU" dirty="0"/>
              <a:t> - это 13-значный код, который начинается с комбинации цифр «004».</a:t>
            </a: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D7C3ABF-D161-E967-8655-E3860D968C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B006FF-45F3-43DA-8090-89F59431BF39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89358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B006FF-45F3-43DA-8090-89F59431BF39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6369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24EA03-E5D1-BF89-356B-C1C460C908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8D1AAEF3-CE89-2015-C84A-B63671BA81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71A17896-E151-ED74-FA0B-7E5F792D5F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Указать состояние оригинала можно непосредственно в самом учетном документе по гиперссылке в нижнем правом углу, отображающей информацию о текущем состоянии документа.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Это же можно сделать и в форме списка документов.</a:t>
            </a:r>
          </a:p>
          <a:p>
            <a:pPr marL="0" lvl="0" indent="0">
              <a:buFont typeface="Arial" panose="020B0604020202020204" pitchFamily="34" charset="0"/>
              <a:buNone/>
            </a:pP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EEF93AF-EF12-4E10-59B4-36F12FE803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B006FF-45F3-43DA-8090-89F59431BF39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71927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88050E-C8AE-EE42-81FF-8F8B829C86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90D16ED4-C44F-9821-41BF-8BD7B9DD7D2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6C8D2F47-5906-4829-00EB-A5D03B2C21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Состояние 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Форма напечатана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устанавливается автоматически при нажатии кнопки 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Печать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в сформированной печатной форме документа.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 этом, поскольку у первичного документа может быть несколько печатных форм, то учет состояния ведется раздельно по каждой печатной форме.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B4B48BD-CE1D-5170-62CF-8A865C524A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B006FF-45F3-43DA-8090-89F59431BF39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18820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F69844-B117-0D71-3284-C8DB0753B0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6FFB1545-DFA5-A5C3-74EF-898E0EC997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BD18F8BD-E297-4490-2EB4-BB98936EFF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Сведения о состоянии каждой печатной формы доступны по команде 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Уточнить по печатным формам.</a:t>
            </a:r>
          </a:p>
          <a:p>
            <a:pPr marL="0" lvl="0" indent="0">
              <a:buFont typeface="Arial" panose="020B0604020202020204" pitchFamily="34" charset="0"/>
              <a:buNone/>
            </a:pPr>
            <a:endParaRPr lang="ru-RU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>
              <a:buFont typeface="Arial" panose="020B0604020202020204" pitchFamily="34" charset="0"/>
              <a:buNone/>
            </a:pPr>
            <a:r>
              <a:rPr lang="ru-RU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таблице можно будет увидеть текущее состояние для каждой печатной формы, в том числе дату и время его изменения, а так же сведения о пользователе, который установил это состояние для документа.</a:t>
            </a:r>
          </a:p>
          <a:p>
            <a:pPr marL="0" lvl="0" indent="0">
              <a:buFont typeface="Arial" panose="020B0604020202020204" pitchFamily="34" charset="0"/>
              <a:buNone/>
            </a:pPr>
            <a:endParaRPr lang="ru-RU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>
              <a:buFont typeface="Arial" panose="020B0604020202020204" pitchFamily="34" charset="0"/>
              <a:buNone/>
            </a:pPr>
            <a:r>
              <a:rPr lang="ru-RU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Если необходимо отслеживать статус дополнительных документов, в том числе форм, отсутствующих в конфигурации, то можно добавить произвольную печатную форму по кнопке 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Добавить свою</a:t>
            </a:r>
            <a:r>
              <a:rPr lang="ru-RU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lvl="0" indent="0">
              <a:buFont typeface="Arial" panose="020B0604020202020204" pitchFamily="34" charset="0"/>
              <a:buNone/>
            </a:pPr>
            <a:endParaRPr lang="ru-RU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165F6E1-26B0-4BDC-4637-ABAB44D443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B006FF-45F3-43DA-8090-89F59431BF39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07913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0C9DA7-C326-4DB4-3939-29DDDA2CDD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BAD42C27-06A3-CAAC-CEAD-26FCECDB8E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7C8B51C4-01D3-44F6-CC67-028FCBA407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Рабочее место 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Журнал учета оригиналов первичных документов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предназначено для контроля над состоянием оригиналов всех документов информационной базы.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Рабочее место доступно по команде 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Оригиналы первичных документов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в разделах 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Покупка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Продажа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а также в разделе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Предприятие – Сервисы - Журнал учета оригиналов первичных документов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отличие от работы с учетом оригиналов  непосредственно в форме списка отдельных учетных документов, в рабочем месте  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Журнал учета оригиналов первичных документов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для просмотра доступны все первичные документы, для которых реализован такой учет.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этом рабочем месте можно: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Настроить режим группировки данных в журнале: по документам или по печатным формам.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Настроить фильтры, в том числе, например, отобрать документы по определенному пользователю, состоянию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Выполнить изменение состояния оригинала для нескольких документов сразу.</a:t>
            </a:r>
          </a:p>
          <a:p>
            <a:pPr marL="0" lvl="0" indent="0">
              <a:buFont typeface="Arial" panose="020B0604020202020204" pitchFamily="34" charset="0"/>
              <a:buNone/>
            </a:pPr>
            <a:endParaRPr lang="ru-RU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BC70465-A04A-EDF9-1D11-8D8AD1257A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B006FF-45F3-43DA-8090-89F59431BF39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7275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A4EA3A-C5F1-6504-B8E1-7B234AC718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2A6776F5-5922-545F-B12E-568667FE53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FFA44338-D39C-2EA6-F284-6B8FD12D9B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предпринимателей, применяющий специальный налоговый режим на основе упрощенной декларации, в 2026 году ставка налога может быть различной и зависеть от местонахождения.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этой связи в типовых решениях введен специальный регистр 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Сведения о ставках налога по специальным налоговым режимам.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Регистр доступен в разделе 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Предприятие - Налог на прибыль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ru-RU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нем можно указать ставки налога для СНР в разрезе предприятий, подразделений и видов дохода.</a:t>
            </a:r>
          </a:p>
          <a:p>
            <a:endParaRPr lang="ru-RU" b="1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4A44D53-61CF-B818-6859-7DA1A6F990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B006FF-45F3-43DA-8090-89F59431BF39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1747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3AB482-D7E0-E14E-0A94-64AA678D64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C31FAB82-77CC-5704-B72B-A5F1BD08159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36507C71-D8C4-B509-7769-D788F97F80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2026 году предприятия, применяющие общеустановленный режим налогообложения, не могут относить на вычеты расходы по приобретению товаров, работ, услуг у контрагентов, применяющих 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специальный налоговый режим на основе упрощенной декларации.</a:t>
            </a:r>
          </a:p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1С:Бухгалтерии 8 для Казахстана  появилась возможность регистрации сведений о 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Режиме 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налогообложения поставщика.</a:t>
            </a:r>
          </a:p>
          <a:p>
            <a:r>
              <a:rPr lang="ru-RU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Указать данные можно в форме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элемента справочника 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Контрагенты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 гиперссылке 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Режимы налогообложения.</a:t>
            </a:r>
            <a:endParaRPr lang="ru-RU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выбора доступны режимы, применяемые в 2026 году: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Общеустановленный;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Упрощенная декларация;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Иной режим налогообложения (выбирается в том случае, если режим налогообложения отличается от предложенных вариантов). </a:t>
            </a:r>
          </a:p>
          <a:p>
            <a:endParaRPr lang="ru-RU" b="1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7DFE5B0-0B2F-1447-7350-730ECCDDAB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B006FF-45F3-43DA-8090-89F59431BF39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9066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8089A7-0C28-455F-9D51-5EA9BEC806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C2FFBD8-D042-4028-9209-9C66A24B5E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1257371-7A0E-48A3-A941-227BB049D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99410-9DC3-4BD2-A424-A641DEEA859D}" type="datetimeFigureOut">
              <a:rPr lang="ru-RU" smtClean="0"/>
              <a:t>05.04.2026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F3081C1-3B24-47BF-B5B3-A8DEB940D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EB77D4E-0FE2-426D-9930-F201647D5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CEFB-9FED-4020-BA6B-4765446E9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4290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B4C6CC-4ECE-4FDB-BD87-7F0E8535B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30B8EAB-C9BA-49B5-828C-80197B9106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85AE28D-ACE3-4D60-AC1C-4A00D6F4D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99410-9DC3-4BD2-A424-A641DEEA859D}" type="datetimeFigureOut">
              <a:rPr lang="ru-RU" smtClean="0"/>
              <a:t>05.04.2026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003353-88CB-4F41-8887-544FF1D90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E3C625-69BD-4EA1-B718-FE726DAD2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CEFB-9FED-4020-BA6B-4765446E9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402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CA7B1C4-DC62-441E-BDAF-00FCD6837A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8E65D48-BA79-45EB-B886-7FF9A7388B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9B52C31-D3DF-4416-9237-1AEB9B93D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99410-9DC3-4BD2-A424-A641DEEA859D}" type="datetimeFigureOut">
              <a:rPr lang="ru-RU" smtClean="0"/>
              <a:t>05.04.2026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BA3054-2E55-42DD-85C9-995E4E4A1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D2AE003-9E8D-4FC3-8D4E-14B9DF544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CEFB-9FED-4020-BA6B-4765446E9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5799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03CF04-3F0A-4CF8-83EE-1396BA9D7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58020A9-2FCA-4880-93AB-D4F616741C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E8403B-C310-4EBD-B2DA-78F707E69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99410-9DC3-4BD2-A424-A641DEEA859D}" type="datetimeFigureOut">
              <a:rPr lang="ru-RU" smtClean="0"/>
              <a:t>05.04.2026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9BE1250-0AE2-44B9-9B7E-5483393C3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25F4977-E286-4942-9CD4-394B5CF53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CEFB-9FED-4020-BA6B-4765446E9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0581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8A05F3-E224-45C8-9AFC-94BFDBD5E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CF812E8-A213-43C5-A3E6-AA3C4A534C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379033F-81DD-4A3F-AC75-EE0167E91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99410-9DC3-4BD2-A424-A641DEEA859D}" type="datetimeFigureOut">
              <a:rPr lang="ru-RU" smtClean="0"/>
              <a:t>05.04.2026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3E5228C-55A0-4F20-B5CC-E58A88546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4AE255F-470B-44F7-85D0-EE05D09C4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CEFB-9FED-4020-BA6B-4765446E9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8823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975DEF-FE77-406A-886A-C73589B73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A04677-51E1-4606-9820-3D654E232B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3CF26C8-C979-4D4A-A971-A6D217AFDD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6E3F5A3-3F5E-4492-8EE1-510869DB3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99410-9DC3-4BD2-A424-A641DEEA859D}" type="datetimeFigureOut">
              <a:rPr lang="ru-RU" smtClean="0"/>
              <a:t>05.04.2026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4BE91B4-BFB7-4BB1-BFF2-6A035BB27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7AA75A7-48C6-438F-942D-FE0F90653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CEFB-9FED-4020-BA6B-4765446E9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2400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14CBFE-5335-43E9-AA09-03C4B747A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2FBD1FD-0BFB-464F-BB2B-F3555EAAD3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AA02BCF-C700-448B-9263-A198BB04E7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D786876-297B-4DAE-BEE7-1C6E04230B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A14F89D-B6E0-43CF-AA0B-EC4BF3FD9B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B9314C7-F2F3-441A-8668-B7B6AC9CD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99410-9DC3-4BD2-A424-A641DEEA859D}" type="datetimeFigureOut">
              <a:rPr lang="ru-RU" smtClean="0"/>
              <a:t>05.04.2026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1012645-56B7-4706-B3A4-4B4E86ABA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B136BEE-437D-4994-93DE-3DDC89FB2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CEFB-9FED-4020-BA6B-4765446E9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4137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66D887-9850-418B-AE40-33A3247C4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4B1BCF1-1550-4B1E-BF6C-7029E3DF6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99410-9DC3-4BD2-A424-A641DEEA859D}" type="datetimeFigureOut">
              <a:rPr lang="ru-RU" smtClean="0"/>
              <a:t>05.04.2026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03B8ED3-61FE-46A8-9C9D-C11E048CE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CBB11FB-026E-45A5-AB71-79F6586C6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CEFB-9FED-4020-BA6B-4765446E9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5802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7AE79F2-E17D-454C-9204-48E89E880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99410-9DC3-4BD2-A424-A641DEEA859D}" type="datetimeFigureOut">
              <a:rPr lang="ru-RU" smtClean="0"/>
              <a:t>05.04.2026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7791010-BB35-4B3D-8C05-0A16290E3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33BC0E5-2F0E-42AA-8342-1312CE3D4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CEFB-9FED-4020-BA6B-4765446E9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2380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6DA66A-4A0E-4AA1-BEBF-DFF3910B6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39B89C9-5C21-44C4-BF75-B2DB52E10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C9EFBF5-FE1D-4976-BB07-5BCBA54BAE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B7305C9-96E6-4D19-AB05-F79332741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99410-9DC3-4BD2-A424-A641DEEA859D}" type="datetimeFigureOut">
              <a:rPr lang="ru-RU" smtClean="0"/>
              <a:t>05.04.2026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0768CD7-00C2-4649-838F-14A69EDE8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52791BC-AFB1-4A68-AEB4-0AABA8FFC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CEFB-9FED-4020-BA6B-4765446E9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4487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4B3945-25ED-4CA9-B9BE-D3F626B97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61369E3-FCEB-4CAB-AB2B-77DCA1C162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71F7674-8BB9-462C-B293-74D2D46213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E0FBA28-BD5C-4FE5-AF31-1C58C8DED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99410-9DC3-4BD2-A424-A641DEEA859D}" type="datetimeFigureOut">
              <a:rPr lang="ru-RU" smtClean="0"/>
              <a:t>05.04.2026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76DF898-A215-454D-BF71-1F14EE7D7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2EC1244-8693-43DA-A630-61ECCF593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CEFB-9FED-4020-BA6B-4765446E9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7544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C442A1-171F-402D-9A3E-3EE565B2B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AF471B6-EB5A-425D-8868-D94848A4B2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88605D-2CFB-4B6F-8E78-75CEADC207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C99410-9DC3-4BD2-A424-A641DEEA859D}" type="datetimeFigureOut">
              <a:rPr lang="ru-RU" smtClean="0"/>
              <a:t>05.04.2026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A525803-782D-4104-997E-A927AA9470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DF583E4-51EE-4FEE-98EC-24D0E724B1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92CEFB-9FED-4020-BA6B-4765446E9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7456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4">
            <a:extLst>
              <a:ext uri="{FF2B5EF4-FFF2-40B4-BE49-F238E27FC236}">
                <a16:creationId xmlns:a16="http://schemas.microsoft.com/office/drawing/2014/main" id="{28B54ED7-B04B-4FD6-B9C2-DF083CFD4C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1897" y="1963531"/>
            <a:ext cx="9428205" cy="2930937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D919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Новое в типовых решениях 1С: </a:t>
            </a:r>
            <a:br>
              <a:rPr lang="ru-RU" sz="3600" b="1" dirty="0">
                <a:solidFill>
                  <a:srgbClr val="D9192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>
                <a:solidFill>
                  <a:srgbClr val="D919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учет режима налогообложения контрагента, контроль состояния оригиналов первичных документов, Национальный каталог товаров и другие полезные функции.</a:t>
            </a:r>
            <a:endParaRPr lang="ru-RU" sz="3600" b="1" dirty="0">
              <a:solidFill>
                <a:srgbClr val="D919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Заголовок 4">
            <a:extLst>
              <a:ext uri="{FF2B5EF4-FFF2-40B4-BE49-F238E27FC236}">
                <a16:creationId xmlns:a16="http://schemas.microsoft.com/office/drawing/2014/main" id="{B8473CE0-4145-4481-89A4-B56A8EC23430}"/>
              </a:ext>
            </a:extLst>
          </p:cNvPr>
          <p:cNvSpPr txBox="1">
            <a:spLocks/>
          </p:cNvSpPr>
          <p:nvPr/>
        </p:nvSpPr>
        <p:spPr>
          <a:xfrm>
            <a:off x="4610910" y="4833410"/>
            <a:ext cx="2970180" cy="5457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solidFill>
                  <a:srgbClr val="D919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ФИО Докладчика</a:t>
            </a:r>
          </a:p>
        </p:txBody>
      </p:sp>
    </p:spTree>
    <p:extLst>
      <p:ext uri="{BB962C8B-B14F-4D97-AF65-F5344CB8AC3E}">
        <p14:creationId xmlns:p14="http://schemas.microsoft.com/office/powerpoint/2010/main" val="16747132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EF09C34-D7CC-64FC-63F6-8F164C9D10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310F41-EB50-2F13-C9AA-1B33E54F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1637" y="18255"/>
            <a:ext cx="10515600" cy="1325563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D919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Режим налогообложения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ED196BEF-7217-5E8E-8A76-06CFDD402B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920" y="1343818"/>
            <a:ext cx="9377377" cy="4615657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229447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82FEE96-04D1-3D69-53B5-F44D424788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230F13-CE24-56EA-DCB0-7B7DCABFB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1637" y="18255"/>
            <a:ext cx="10515600" cy="1325563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D919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Режим налогообложения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33D18A80-D14F-2C16-2A81-C6BDE5914A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46" y="1343818"/>
            <a:ext cx="11291791" cy="4624496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758331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54E7C39-939E-1521-1CAA-F21B86185E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84FC82-BAD9-9CFB-4458-55C653AB2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1637" y="18255"/>
            <a:ext cx="10515600" cy="1325563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D919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Приобретение  у поставщиков на СНР УД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FA9F62BD-3F11-EBA4-FE2E-5BEB4AE0A8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45" y="1481597"/>
            <a:ext cx="11069528" cy="3018118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517421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C8BFDED-1AF9-7D60-F57F-66B865B741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E2CAB5A-D878-F0F2-87D3-0EB6B22276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98" y="2517355"/>
            <a:ext cx="11758603" cy="31540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9142B74F-75DD-3E12-B418-AEA87761E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698" y="1519285"/>
            <a:ext cx="11608718" cy="82260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Особенности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по дополнительным расходам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включаемым в себестоимость партий, поступивших с видом учета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НУ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01B6E858-01F0-DB04-0ED3-B47C90926E73}"/>
              </a:ext>
            </a:extLst>
          </p:cNvPr>
          <p:cNvSpPr txBox="1">
            <a:spLocks/>
          </p:cNvSpPr>
          <p:nvPr/>
        </p:nvSpPr>
        <p:spPr>
          <a:xfrm>
            <a:off x="1411637" y="182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>
                <a:solidFill>
                  <a:srgbClr val="D919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Приобретение  у поставщиков на СНР УД</a:t>
            </a:r>
            <a:endParaRPr lang="ru-RU" sz="3600" b="1" dirty="0">
              <a:solidFill>
                <a:srgbClr val="D919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8955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C2C1E70-7C97-B80C-6D3C-DF8C4D7628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E950C8B1-9904-4E6D-DBD9-5F78F610DC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66" y="1729945"/>
            <a:ext cx="10700329" cy="4285963"/>
          </a:xfrm>
          <a:ln>
            <a:solidFill>
              <a:schemeClr val="tx1"/>
            </a:solidFill>
          </a:ln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010F9BF2-6CC9-1991-4E6B-D68D04726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1637" y="18255"/>
            <a:ext cx="10515600" cy="1325563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D919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Приобретение  у поставщиков на СНР УД</a:t>
            </a:r>
          </a:p>
        </p:txBody>
      </p:sp>
    </p:spTree>
    <p:extLst>
      <p:ext uri="{BB962C8B-B14F-4D97-AF65-F5344CB8AC3E}">
        <p14:creationId xmlns:p14="http://schemas.microsoft.com/office/powerpoint/2010/main" val="6523971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1981934-D3CA-578C-8AE8-B46803D7E5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551C900F-AC02-68C9-CED1-86A0B656A7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1573" y="1343818"/>
            <a:ext cx="8918790" cy="4833145"/>
          </a:xfrm>
          <a:ln>
            <a:solidFill>
              <a:schemeClr val="tx1"/>
            </a:solidFill>
          </a:ln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CB62C3AF-7F76-826F-0CE9-8D824C33D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1637" y="18255"/>
            <a:ext cx="10515600" cy="1325563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D919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Приобретение  у поставщиков на СНР УД</a:t>
            </a:r>
          </a:p>
        </p:txBody>
      </p:sp>
    </p:spTree>
    <p:extLst>
      <p:ext uri="{BB962C8B-B14F-4D97-AF65-F5344CB8AC3E}">
        <p14:creationId xmlns:p14="http://schemas.microsoft.com/office/powerpoint/2010/main" val="35635202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EFA28D0-AFB2-383D-BF40-868F3BC340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B87F18D3-E004-F0A0-7A8B-F9E3FBC772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823" y="1594021"/>
            <a:ext cx="8246553" cy="3869060"/>
          </a:xfrm>
          <a:ln>
            <a:solidFill>
              <a:schemeClr val="tx1"/>
            </a:solidFill>
          </a:ln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F9737556-6CB4-DDD2-BE27-7AE7099C4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1637" y="18255"/>
            <a:ext cx="10515600" cy="1325563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D919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Приобретение  у поставщиков на СНР УД</a:t>
            </a:r>
          </a:p>
        </p:txBody>
      </p:sp>
    </p:spTree>
    <p:extLst>
      <p:ext uri="{BB962C8B-B14F-4D97-AF65-F5344CB8AC3E}">
        <p14:creationId xmlns:p14="http://schemas.microsoft.com/office/powerpoint/2010/main" val="26365610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8621861-4DA0-6A4D-00F5-17173DD19D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:a16="http://schemas.microsoft.com/office/drawing/2014/main" id="{4B65B4F2-7F39-48DF-02AF-A01342EEA8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4">
            <a:extLst>
              <a:ext uri="{FF2B5EF4-FFF2-40B4-BE49-F238E27FC236}">
                <a16:creationId xmlns:a16="http://schemas.microsoft.com/office/drawing/2014/main" id="{BC7872D9-8917-6C25-780A-4B7EBB7E08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007" y="1134789"/>
            <a:ext cx="6491550" cy="542523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9B50B3B3-6649-7665-20E0-AD07A84B5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1637" y="18255"/>
            <a:ext cx="10515600" cy="1325563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D919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Приобретение  у поставщиков на СНР УД</a:t>
            </a:r>
          </a:p>
        </p:txBody>
      </p:sp>
    </p:spTree>
    <p:extLst>
      <p:ext uri="{BB962C8B-B14F-4D97-AF65-F5344CB8AC3E}">
        <p14:creationId xmlns:p14="http://schemas.microsoft.com/office/powerpoint/2010/main" val="28366189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0AFE835-E59E-A6D5-A2E3-B0D3EDBCC8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C1EBEE-05A8-B268-19C5-ABF59B675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1637" y="18255"/>
            <a:ext cx="10515600" cy="1325563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D919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 состояния налогового учета по НДС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99F862A-4062-65BC-6396-A66DB6F928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251" y="1136417"/>
            <a:ext cx="7553365" cy="553623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2D57307-1D29-F497-2ADC-CA7DCAC4CE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8428" y="3146646"/>
            <a:ext cx="8478809" cy="352600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19377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AB4383-FDD9-6EB3-BDE6-F4D30E72DA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1017FF-F72B-C0AB-88A7-B660EBDB5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1637" y="18255"/>
            <a:ext cx="10515600" cy="1325563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D919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НКТ в справочнике Номенклатура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DB01C7F-A628-D7D9-B88D-5C64456F17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2287531-21D2-60C2-AE22-6E0DB6A1D3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2413" y="1303523"/>
            <a:ext cx="3427950" cy="354375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45EF271-A715-FF8E-B63A-07028B8841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237324"/>
            <a:ext cx="5814093" cy="36992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1298C55-E080-8952-45C4-25CAE1B1BE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206" y="5088186"/>
            <a:ext cx="10195871" cy="167707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63900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4A7118-84AF-456F-86E8-D9DDAB868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1636" y="18255"/>
            <a:ext cx="10611487" cy="1325563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D919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Состояние оригиналов первичных документов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2142D64-44B1-2312-8718-B992D17E83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416" y="1811737"/>
            <a:ext cx="11499168" cy="434192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Объект 2">
            <a:extLst>
              <a:ext uri="{FF2B5EF4-FFF2-40B4-BE49-F238E27FC236}">
                <a16:creationId xmlns:a16="http://schemas.microsoft.com/office/drawing/2014/main" id="{6FC671E8-AD15-947C-AC05-A2988593A8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034" y="1253331"/>
            <a:ext cx="11739966" cy="4351338"/>
          </a:xfrm>
        </p:spPr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Начиная с версии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3.0.69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в 1С:Бухгалтерии 8 для Казахстана</a:t>
            </a:r>
          </a:p>
        </p:txBody>
      </p:sp>
    </p:spTree>
    <p:extLst>
      <p:ext uri="{BB962C8B-B14F-4D97-AF65-F5344CB8AC3E}">
        <p14:creationId xmlns:p14="http://schemas.microsoft.com/office/powerpoint/2010/main" val="9270157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F11D4F-E3CE-8668-6B72-A1BDF4C3DC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51745B-4327-8902-EB52-D46A357DA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1637" y="18255"/>
            <a:ext cx="10515600" cy="1325563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D919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НКТ в чеке ККМ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72EBDCE-F3A7-B56E-209A-A80B90CA82D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536" y="1200525"/>
            <a:ext cx="8494363" cy="529460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F83858A-CD04-5DFF-2975-017C32DAD32D}"/>
              </a:ext>
            </a:extLst>
          </p:cNvPr>
          <p:cNvSpPr/>
          <p:nvPr/>
        </p:nvSpPr>
        <p:spPr>
          <a:xfrm>
            <a:off x="3422822" y="3064476"/>
            <a:ext cx="7117492" cy="34228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60603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7080AA-DB0C-04AE-7806-9634FDB0B2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8E807C-AD74-B81A-1DFB-569DBFC47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1637" y="18255"/>
            <a:ext cx="10515600" cy="1325563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D919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НКТ в чеке ККМ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11A540FE-39C2-BF2C-F7AB-B34EEE4C55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24631" y="1216818"/>
            <a:ext cx="8942737" cy="4804263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1265424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4EE0B5-17C8-9A27-B4AD-E6848D8E39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40D702-178B-3B97-8A2E-1D4EEE14E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1637" y="18255"/>
            <a:ext cx="10515600" cy="1325563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D919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НКТ в чеке ККМ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5BC29102-7967-AB27-33F5-ACB81E7A3B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4125" y="1043626"/>
            <a:ext cx="5271064" cy="37127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9B03ED8-4D5E-3F8B-2C88-001DE06F42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2264" y="1800973"/>
            <a:ext cx="7872022" cy="469278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780039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EE9D7F-5ABA-82E1-3ED3-183E9F92A3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EF7F01-A84D-CEB4-60DF-48CC4CA85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1637" y="18255"/>
            <a:ext cx="10515600" cy="1325563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D919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НКТ в чеке ККМ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02177BA-2DF4-17D3-6DC4-EA284EEFF8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0750" y="1138809"/>
            <a:ext cx="4944476" cy="5235043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4" name="Объект 13">
            <a:extLst>
              <a:ext uri="{FF2B5EF4-FFF2-40B4-BE49-F238E27FC236}">
                <a16:creationId xmlns:a16="http://schemas.microsoft.com/office/drawing/2014/main" id="{0C42441F-7341-ECAE-B78B-357DC10F70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64763" y="980047"/>
            <a:ext cx="6017827" cy="5742029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141357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01F287-C0C0-5AEB-E81B-EDBE61F2BE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9F9192-0036-E568-C251-EAD00A362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1637" y="18255"/>
            <a:ext cx="10515600" cy="1325563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D919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НКТ в Источнике происхождения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D4D1CA4-4E1C-24A7-7614-17F29009CE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53781CD-716F-08A9-0D5A-CF36F86FDB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053040"/>
            <a:ext cx="10210800" cy="347451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998DFBE-1F17-8315-8899-43E3CEB58F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694" y="4351312"/>
            <a:ext cx="10990882" cy="189764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349042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0E96F4-9703-01E8-BA96-AAF7DDB2EB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AD01C9-4C24-8102-9C53-58855EE2C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1637" y="18255"/>
            <a:ext cx="10515600" cy="1325563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D919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НКТ в ЭСФ и СНТ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AFB4733F-12B5-8731-DB75-77E0CE6133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38313" y="1152525"/>
            <a:ext cx="8115373" cy="5146112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4826068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E0DA2D-7814-D2BB-E1B9-6CC1A93B91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B56EEB-1B19-0A6B-03BD-1D930D3F0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1637" y="18255"/>
            <a:ext cx="10515600" cy="1325563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D919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НКТ в ЭСФ и СНТ</a:t>
            </a:r>
          </a:p>
        </p:txBody>
      </p:sp>
      <p:pic>
        <p:nvPicPr>
          <p:cNvPr id="11" name="Объект 10">
            <a:extLst>
              <a:ext uri="{FF2B5EF4-FFF2-40B4-BE49-F238E27FC236}">
                <a16:creationId xmlns:a16="http://schemas.microsoft.com/office/drawing/2014/main" id="{A5A09CB9-B6F8-76C4-9FA6-CA56DD010C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90396" y="1118562"/>
            <a:ext cx="11211208" cy="5058401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5950408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086107-717B-F0FB-2EC3-C242727588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FAF6D5-701B-3BDB-D0D2-8502ECEC9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1637" y="18255"/>
            <a:ext cx="10515600" cy="1325563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D919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НКТ в ЭСФ и СНТ</a:t>
            </a:r>
          </a:p>
        </p:txBody>
      </p:sp>
      <p:pic>
        <p:nvPicPr>
          <p:cNvPr id="4098" name="Picture 2" descr="Заполнение кода НКТ в номенклатуре">
            <a:extLst>
              <a:ext uri="{FF2B5EF4-FFF2-40B4-BE49-F238E27FC236}">
                <a16:creationId xmlns:a16="http://schemas.microsoft.com/office/drawing/2014/main" id="{FC3561AB-E43C-E76B-161C-B77C4794BC9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10" y="1521618"/>
            <a:ext cx="11252580" cy="315198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20703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3D6A1E-3199-1A62-7287-0AE51CB4C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B47851-09DF-11DF-0F96-A68151E64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1637" y="18255"/>
            <a:ext cx="10515600" cy="1325563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D919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НКТ в ЭСФ и СНТ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4BCE1D5C-CE7D-C72D-9A10-374D75CBA4A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439" y="1127918"/>
            <a:ext cx="9681862" cy="329607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CC452F84-C79E-F603-EA66-B6CF7F40FF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512" y="3756454"/>
            <a:ext cx="9586912" cy="308329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E0B4F342-7963-4192-A0A4-86D41D9F224A}"/>
              </a:ext>
            </a:extLst>
          </p:cNvPr>
          <p:cNvCxnSpPr>
            <a:cxnSpLocks/>
          </p:cNvCxnSpPr>
          <p:nvPr/>
        </p:nvCxnSpPr>
        <p:spPr>
          <a:xfrm flipH="1">
            <a:off x="6437870" y="3429000"/>
            <a:ext cx="3572554" cy="1946189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45859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2DFB74C-2177-AE4E-05C7-BC9BA2B0C5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FEADA3-CC1A-F632-F078-C677313FB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1637" y="18255"/>
            <a:ext cx="10515600" cy="1325563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D919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Национальный каталог товаров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88873F4-0E83-59B4-A86C-2D8CF6B18B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271" y="1608649"/>
            <a:ext cx="11739966" cy="4351338"/>
          </a:xfrm>
        </p:spPr>
        <p:txBody>
          <a:bodyPr/>
          <a:lstStyle/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88DFF6E-3429-B4FD-D552-A8F2E5D04E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271" y="1250997"/>
            <a:ext cx="9528852" cy="295394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1E98B16-BB3C-6051-F99C-4542372E76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75877" y="3855593"/>
            <a:ext cx="8139819" cy="245374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74409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534F850-90C3-C54E-CF05-24E279B042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1BC95F-A5C6-8E24-0F2B-6AF85B7EC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1636" y="18255"/>
            <a:ext cx="10611487" cy="1325563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D919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Состояние оригиналов первичных документов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EF5C872-6274-C26D-9811-96E7A74A77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7234" y="1746266"/>
            <a:ext cx="10277531" cy="398726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987120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6C28F21-4439-D0AE-BDD9-EAB7800CC6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2376CE-F2B3-412B-5A9D-0A9360A4E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1637" y="18255"/>
            <a:ext cx="10515600" cy="1325563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D919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Национальный каталог товаров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E05B17D-BA5B-FC6D-E306-FD55A6B050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763" y="1343818"/>
            <a:ext cx="11800703" cy="459356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873643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235E32E-6AC3-B118-0160-F11BC245D0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3EFE76-DEB3-2641-F5B8-CE73D8E16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1637" y="18255"/>
            <a:ext cx="10515600" cy="1325563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D919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Национальный каталог товаров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6D44987-E329-5CE7-B4D5-1BBAD4D1B4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5190" y="1042146"/>
            <a:ext cx="8461620" cy="5440974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4" name="Прямая со стрелкой 3">
            <a:extLst>
              <a:ext uri="{FF2B5EF4-FFF2-40B4-BE49-F238E27FC236}">
                <a16:creationId xmlns:a16="http://schemas.microsoft.com/office/drawing/2014/main" id="{9332FC75-84EF-D5E0-CF07-34D3FE385D25}"/>
              </a:ext>
            </a:extLst>
          </p:cNvPr>
          <p:cNvCxnSpPr>
            <a:cxnSpLocks/>
          </p:cNvCxnSpPr>
          <p:nvPr/>
        </p:nvCxnSpPr>
        <p:spPr>
          <a:xfrm flipH="1" flipV="1">
            <a:off x="3373395" y="3558746"/>
            <a:ext cx="2137719" cy="138395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59861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6037111-3D85-ED7B-1590-E0FE366350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8DC025-DC64-6293-CBFC-65F491C14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1637" y="18255"/>
            <a:ext cx="10515600" cy="1325563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D919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Национальный каталог товаров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FF708E9-1613-E171-B9C9-40AC8BE777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763" y="1494797"/>
            <a:ext cx="9676309" cy="460944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Объект 2">
            <a:extLst>
              <a:ext uri="{FF2B5EF4-FFF2-40B4-BE49-F238E27FC236}">
                <a16:creationId xmlns:a16="http://schemas.microsoft.com/office/drawing/2014/main" id="{B53A2CD5-0BB0-CAC1-2A0E-37186BD5A9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04388" y="3429000"/>
            <a:ext cx="1643447" cy="82260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XTIN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код с </a:t>
            </a:r>
          </a:p>
          <a:p>
            <a:pPr marL="0" indent="0">
              <a:buNone/>
            </a:pP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004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….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84474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4">
            <a:extLst>
              <a:ext uri="{FF2B5EF4-FFF2-40B4-BE49-F238E27FC236}">
                <a16:creationId xmlns:a16="http://schemas.microsoft.com/office/drawing/2014/main" id="{28B54ED7-B04B-4FD6-B9C2-DF083CFD4C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09949" y="2184760"/>
            <a:ext cx="6772102" cy="1637608"/>
          </a:xfrm>
        </p:spPr>
        <p:txBody>
          <a:bodyPr>
            <a:normAutofit/>
          </a:bodyPr>
          <a:lstStyle/>
          <a:p>
            <a:r>
              <a:rPr lang="kk-KZ" sz="3600" b="1" dirty="0">
                <a:solidFill>
                  <a:srgbClr val="D919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  <a:endParaRPr lang="ru-RU" sz="3600" b="1" dirty="0">
              <a:solidFill>
                <a:srgbClr val="D919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Заголовок 4">
            <a:extLst>
              <a:ext uri="{FF2B5EF4-FFF2-40B4-BE49-F238E27FC236}">
                <a16:creationId xmlns:a16="http://schemas.microsoft.com/office/drawing/2014/main" id="{B8473CE0-4145-4481-89A4-B56A8EC23430}"/>
              </a:ext>
            </a:extLst>
          </p:cNvPr>
          <p:cNvSpPr txBox="1">
            <a:spLocks/>
          </p:cNvSpPr>
          <p:nvPr/>
        </p:nvSpPr>
        <p:spPr>
          <a:xfrm>
            <a:off x="4335733" y="4680710"/>
            <a:ext cx="3520534" cy="54576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D919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ФИО Докладчика</a:t>
            </a:r>
          </a:p>
          <a:p>
            <a:r>
              <a:rPr lang="ru-RU" sz="2800" b="1" dirty="0">
                <a:solidFill>
                  <a:srgbClr val="D919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контакты</a:t>
            </a:r>
          </a:p>
        </p:txBody>
      </p:sp>
    </p:spTree>
    <p:extLst>
      <p:ext uri="{BB962C8B-B14F-4D97-AF65-F5344CB8AC3E}">
        <p14:creationId xmlns:p14="http://schemas.microsoft.com/office/powerpoint/2010/main" val="1009657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E2E2818-49EE-A735-8A28-C8E72DACE4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4B19CB-DB99-213E-ED55-7BD5DF32F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1636" y="18255"/>
            <a:ext cx="10611487" cy="1325563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D919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Состояние оригиналов первичных документов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85B7CEA-033F-E5B3-FB43-C892795C68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617" y="1343818"/>
            <a:ext cx="11218570" cy="305518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Объект 2">
            <a:extLst>
              <a:ext uri="{FF2B5EF4-FFF2-40B4-BE49-F238E27FC236}">
                <a16:creationId xmlns:a16="http://schemas.microsoft.com/office/drawing/2014/main" id="{B23EEC1B-BD6F-89F5-058B-9217E0F5C7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7920" y="4782065"/>
            <a:ext cx="9444079" cy="822603"/>
          </a:xfrm>
        </p:spPr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Форма напечатана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AFC99A3-2BC2-E2A8-172B-0DEE0D1571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3314" y="4665554"/>
            <a:ext cx="1601031" cy="580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7532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46FE0DF-4B86-6672-DA7F-2D623F47FB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361FD8-C288-D8C6-3EEF-A5893C0EE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1636" y="18255"/>
            <a:ext cx="10611487" cy="1325563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D919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Состояние оригиналов первичных документов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817F1D1-DCBB-94B4-00C0-440C28C039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002" y="1244964"/>
            <a:ext cx="8181621" cy="52176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D599D94-4267-D4AF-177A-736D7CA896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5837" y="1599323"/>
            <a:ext cx="7823718" cy="276261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36795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358075F-FD65-6DD1-6624-02E62DD378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D42F9B-5DC3-9D32-2A62-C50084662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1636" y="18255"/>
            <a:ext cx="10611487" cy="1325563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D919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Состояние оригиналов первичных документов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1B9FADA-7666-7702-0BCD-A1005171B5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65" y="1343818"/>
            <a:ext cx="6889805" cy="514085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Объект 2">
            <a:extLst>
              <a:ext uri="{FF2B5EF4-FFF2-40B4-BE49-F238E27FC236}">
                <a16:creationId xmlns:a16="http://schemas.microsoft.com/office/drawing/2014/main" id="{7FABA00F-C6B8-968C-5197-46C5F11B8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59187" y="1477511"/>
            <a:ext cx="2963936" cy="822603"/>
          </a:xfrm>
        </p:spPr>
        <p:txBody>
          <a:bodyPr>
            <a:normAutofit lnSpcReduction="10000"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Форма напечатана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36F08E0-B9F6-0D45-9B9A-3151E823FE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66939" y="1477511"/>
            <a:ext cx="1392248" cy="580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1442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E669705-3B9B-F26A-0E39-B94CBD841F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98225C-90E0-C365-7CBC-FA6FAD246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1636" y="18255"/>
            <a:ext cx="10611487" cy="1325563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D919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Состояние оригиналов первичных документов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6D17212-C6C7-2477-CFEB-78973A8EB3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338" y="1343818"/>
            <a:ext cx="4605904" cy="190548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8C8E557-1081-AF95-BA75-1847953D3E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48790" y="3429000"/>
            <a:ext cx="9633897" cy="282351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700419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4E29EA-5200-80FF-6C94-55AD1EC17A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6256D7-82BD-D3AF-62F5-CCECA4E6D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1636" y="18255"/>
            <a:ext cx="10611487" cy="1325563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D919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Состояние оригиналов первичных документов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9CB1174-BD62-6C6B-8890-352AB18A68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827" y="1343818"/>
            <a:ext cx="11788346" cy="428150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542433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68B216E-5BC9-9666-0775-6D88C01034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422123-C16F-D04D-270A-3661FB26D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1637" y="18255"/>
            <a:ext cx="10515600" cy="1325563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D919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Ставки налога для СНР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CDE4CED-EFCC-0B9B-C45D-CD57DD3F3F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555B3A7-D61F-C05B-8A20-54C9BBAA2E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994" y="1692876"/>
            <a:ext cx="7117106" cy="482422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198D3FB-226E-418E-4949-066A30C2EE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53153" y="1138075"/>
            <a:ext cx="9774084" cy="223964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2172630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10100</TotalTime>
  <Words>2844</Words>
  <Application>Microsoft Office PowerPoint</Application>
  <PresentationFormat>Широкоэкранный</PresentationFormat>
  <Paragraphs>239</Paragraphs>
  <Slides>33</Slides>
  <Notes>32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9" baseType="lpstr">
      <vt:lpstr>Aptos</vt:lpstr>
      <vt:lpstr>Arial</vt:lpstr>
      <vt:lpstr>Calibri</vt:lpstr>
      <vt:lpstr>Calibri Light</vt:lpstr>
      <vt:lpstr>Wingdings</vt:lpstr>
      <vt:lpstr>Тема Office</vt:lpstr>
      <vt:lpstr>Новое в типовых решениях 1С:  учет режима налогообложения контрагента, контроль состояния оригиналов первичных документов, Национальный каталог товаров и другие полезные функции.</vt:lpstr>
      <vt:lpstr>Состояние оригиналов первичных документов</vt:lpstr>
      <vt:lpstr>Состояние оригиналов первичных документов</vt:lpstr>
      <vt:lpstr>Состояние оригиналов первичных документов</vt:lpstr>
      <vt:lpstr>Состояние оригиналов первичных документов</vt:lpstr>
      <vt:lpstr>Состояние оригиналов первичных документов</vt:lpstr>
      <vt:lpstr>Состояние оригиналов первичных документов</vt:lpstr>
      <vt:lpstr>Состояние оригиналов первичных документов</vt:lpstr>
      <vt:lpstr>Ставки налога для СНР</vt:lpstr>
      <vt:lpstr>Режим налогообложения</vt:lpstr>
      <vt:lpstr>Режим налогообложения</vt:lpstr>
      <vt:lpstr>Приобретение  у поставщиков на СНР УД</vt:lpstr>
      <vt:lpstr>Презентация PowerPoint</vt:lpstr>
      <vt:lpstr>Приобретение  у поставщиков на СНР УД</vt:lpstr>
      <vt:lpstr>Приобретение  у поставщиков на СНР УД</vt:lpstr>
      <vt:lpstr>Приобретение  у поставщиков на СНР УД</vt:lpstr>
      <vt:lpstr>Приобретение  у поставщиков на СНР УД</vt:lpstr>
      <vt:lpstr>Анализ состояния налогового учета по НДС</vt:lpstr>
      <vt:lpstr>НКТ в справочнике Номенклатура</vt:lpstr>
      <vt:lpstr>НКТ в чеке ККМ</vt:lpstr>
      <vt:lpstr>НКТ в чеке ККМ</vt:lpstr>
      <vt:lpstr>НКТ в чеке ККМ</vt:lpstr>
      <vt:lpstr>НКТ в чеке ККМ</vt:lpstr>
      <vt:lpstr>НКТ в Источнике происхождения</vt:lpstr>
      <vt:lpstr>НКТ в ЭСФ и СНТ</vt:lpstr>
      <vt:lpstr>НКТ в ЭСФ и СНТ</vt:lpstr>
      <vt:lpstr>НКТ в ЭСФ и СНТ</vt:lpstr>
      <vt:lpstr>НКТ в ЭСФ и СНТ</vt:lpstr>
      <vt:lpstr>Национальный каталог товаров</vt:lpstr>
      <vt:lpstr>Национальный каталог товаров</vt:lpstr>
      <vt:lpstr>Национальный каталог товаров</vt:lpstr>
      <vt:lpstr>Национальный каталог товаров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</dc:title>
  <dc:creator>Айгерим Абдилдина</dc:creator>
  <cp:lastModifiedBy>V_Guseva</cp:lastModifiedBy>
  <cp:revision>33</cp:revision>
  <dcterms:created xsi:type="dcterms:W3CDTF">2021-02-11T07:00:51Z</dcterms:created>
  <dcterms:modified xsi:type="dcterms:W3CDTF">2026-04-05T15:16:04Z</dcterms:modified>
</cp:coreProperties>
</file>