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18288000" cy="10287000"/>
  <p:embeddedFontLst>
    <p:embeddedFont>
      <p:font typeface="Arial Bold" panose="020B0604020202020204" charset="0"/>
      <p:regular r:id="rId30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14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39" autoAdjust="0"/>
  </p:normalViewPr>
  <p:slideViewPr>
    <p:cSldViewPr>
      <p:cViewPr varScale="1">
        <p:scale>
          <a:sx n="33" d="100"/>
          <a:sy n="33" d="100"/>
        </p:scale>
        <p:origin x="1536" y="72"/>
      </p:cViewPr>
      <p:guideLst>
        <p:guide orient="horz" pos="792"/>
        <p:guide pos="1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7268E1E-0E44-426D-905E-8AD9B19D2182}" type="datetimeFigureOut">
              <a:rPr lang="cs-CZ"/>
              <a:t>27.03.2026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1B2431-D351-4C6E-A3CF-9DFAC0E3E050}" type="slidenum">
              <a:rPr lang="cs-CZ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 dirty="0" err="1"/>
              <a:t>Представьте</a:t>
            </a:r>
            <a:r>
              <a:rPr lang="en-US" dirty="0"/>
              <a:t> </a:t>
            </a:r>
            <a:r>
              <a:rPr lang="en-US" dirty="0" err="1"/>
              <a:t>типичный</a:t>
            </a:r>
            <a:r>
              <a:rPr lang="en-US" dirty="0"/>
              <a:t> </a:t>
            </a:r>
            <a:r>
              <a:rPr lang="en-US" dirty="0" err="1"/>
              <a:t>месяц</a:t>
            </a:r>
            <a:r>
              <a:rPr lang="en-US" dirty="0"/>
              <a:t> в МСБ: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выручка</a:t>
            </a:r>
            <a:r>
              <a:rPr lang="en-US" dirty="0"/>
              <a:t> </a:t>
            </a:r>
            <a:r>
              <a:rPr lang="en-US" dirty="0" err="1"/>
              <a:t>вроде</a:t>
            </a:r>
            <a:r>
              <a:rPr lang="en-US" dirty="0"/>
              <a:t> </a:t>
            </a:r>
            <a:r>
              <a:rPr lang="en-US" dirty="0" err="1"/>
              <a:t>есть</a:t>
            </a:r>
            <a:r>
              <a:rPr lang="en-US" dirty="0"/>
              <a:t>, а </a:t>
            </a:r>
            <a:r>
              <a:rPr lang="en-US" dirty="0" err="1"/>
              <a:t>денег</a:t>
            </a:r>
            <a:r>
              <a:rPr lang="en-US" dirty="0"/>
              <a:t> “</a:t>
            </a:r>
            <a:r>
              <a:rPr lang="en-US" dirty="0" err="1"/>
              <a:t>почему-то</a:t>
            </a:r>
            <a:r>
              <a:rPr lang="en-US" dirty="0"/>
              <a:t> </a:t>
            </a:r>
            <a:r>
              <a:rPr lang="en-US" dirty="0" err="1"/>
              <a:t>нет</a:t>
            </a:r>
            <a:r>
              <a:rPr lang="en-US" dirty="0"/>
              <a:t>”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в </a:t>
            </a:r>
            <a:r>
              <a:rPr lang="en-US" dirty="0" err="1"/>
              <a:t>конце</a:t>
            </a:r>
            <a:r>
              <a:rPr lang="en-US" dirty="0"/>
              <a:t> </a:t>
            </a:r>
            <a:r>
              <a:rPr lang="en-US" dirty="0" err="1"/>
              <a:t>месяца</a:t>
            </a:r>
            <a:r>
              <a:rPr lang="en-US" dirty="0"/>
              <a:t> </a:t>
            </a:r>
            <a:r>
              <a:rPr lang="en-US" dirty="0" err="1"/>
              <a:t>всплывают</a:t>
            </a:r>
            <a:r>
              <a:rPr lang="en-US" dirty="0"/>
              <a:t> </a:t>
            </a:r>
            <a:r>
              <a:rPr lang="en-US" dirty="0" err="1"/>
              <a:t>расходы</a:t>
            </a:r>
            <a:r>
              <a:rPr lang="en-US" dirty="0"/>
              <a:t>, о </a:t>
            </a:r>
            <a:r>
              <a:rPr lang="en-US" dirty="0" err="1"/>
              <a:t>которых</a:t>
            </a:r>
            <a:r>
              <a:rPr lang="en-US" dirty="0"/>
              <a:t> </a:t>
            </a:r>
            <a:r>
              <a:rPr lang="en-US" dirty="0" err="1"/>
              <a:t>никто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помнил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клиенты</a:t>
            </a:r>
            <a:r>
              <a:rPr lang="en-US" dirty="0"/>
              <a:t> </a:t>
            </a:r>
            <a:r>
              <a:rPr lang="en-US" dirty="0" err="1"/>
              <a:t>обещают</a:t>
            </a:r>
            <a:r>
              <a:rPr lang="en-US" dirty="0"/>
              <a:t> </a:t>
            </a:r>
            <a:r>
              <a:rPr lang="en-US" dirty="0" err="1"/>
              <a:t>оплатить</a:t>
            </a:r>
            <a:r>
              <a:rPr lang="en-US" dirty="0"/>
              <a:t> “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днях</a:t>
            </a:r>
            <a:r>
              <a:rPr lang="en-US" dirty="0"/>
              <a:t>”, а </a:t>
            </a:r>
            <a:r>
              <a:rPr lang="en-US" dirty="0" err="1"/>
              <a:t>поставщики</a:t>
            </a:r>
            <a:r>
              <a:rPr lang="en-US" dirty="0"/>
              <a:t> </a:t>
            </a:r>
            <a:r>
              <a:rPr lang="en-US" dirty="0" err="1"/>
              <a:t>хотят</a:t>
            </a:r>
            <a:r>
              <a:rPr lang="en-US" dirty="0"/>
              <a:t> </a:t>
            </a:r>
            <a:r>
              <a:rPr lang="en-US" dirty="0" err="1"/>
              <a:t>сегодня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директор</a:t>
            </a:r>
            <a:r>
              <a:rPr lang="en-US" dirty="0"/>
              <a:t> </a:t>
            </a:r>
            <a:r>
              <a:rPr lang="en-US" dirty="0" err="1"/>
              <a:t>принимает</a:t>
            </a:r>
            <a:r>
              <a:rPr lang="en-US" dirty="0"/>
              <a:t> </a:t>
            </a:r>
            <a:r>
              <a:rPr lang="en-US" dirty="0" err="1"/>
              <a:t>решения</a:t>
            </a:r>
            <a:r>
              <a:rPr lang="en-US" dirty="0"/>
              <a:t> “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ощущениям</a:t>
            </a:r>
            <a:r>
              <a:rPr lang="en-US" dirty="0"/>
              <a:t>”, </a:t>
            </a:r>
            <a:r>
              <a:rPr lang="en-US" dirty="0" err="1"/>
              <a:t>потому</a:t>
            </a:r>
            <a:r>
              <a:rPr lang="en-US" dirty="0"/>
              <a:t>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цифры</a:t>
            </a:r>
            <a:r>
              <a:rPr lang="en-US" dirty="0"/>
              <a:t> </a:t>
            </a:r>
            <a:r>
              <a:rPr lang="en-US" dirty="0" err="1"/>
              <a:t>приходят</a:t>
            </a:r>
            <a:r>
              <a:rPr lang="en-US" dirty="0"/>
              <a:t> </a:t>
            </a:r>
            <a:r>
              <a:rPr lang="en-US" dirty="0" err="1"/>
              <a:t>поздно</a:t>
            </a:r>
            <a:endParaRPr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Вопрос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в </a:t>
            </a:r>
            <a:r>
              <a:rPr lang="en-US" dirty="0" err="1"/>
              <a:t>учёте</a:t>
            </a:r>
            <a:r>
              <a:rPr lang="en-US" dirty="0"/>
              <a:t>. </a:t>
            </a:r>
            <a:r>
              <a:rPr lang="en-US" dirty="0" err="1"/>
              <a:t>Вопрос</a:t>
            </a:r>
            <a:r>
              <a:rPr lang="en-US" dirty="0"/>
              <a:t> в </a:t>
            </a:r>
            <a:r>
              <a:rPr lang="en-US" dirty="0" err="1"/>
              <a:t>управляемости</a:t>
            </a:r>
            <a:r>
              <a:rPr lang="en-US" dirty="0"/>
              <a:t>.</a:t>
            </a:r>
            <a:endParaRPr dirty="0"/>
          </a:p>
          <a:p>
            <a:pPr>
              <a:defRPr/>
            </a:pPr>
            <a:r>
              <a:rPr lang="en-US" dirty="0" err="1"/>
              <a:t>Когда</a:t>
            </a:r>
            <a:r>
              <a:rPr lang="en-US" dirty="0"/>
              <a:t> </a:t>
            </a:r>
            <a:r>
              <a:rPr lang="en-US" dirty="0" err="1"/>
              <a:t>бизнес</a:t>
            </a:r>
            <a:r>
              <a:rPr lang="en-US" dirty="0"/>
              <a:t> </a:t>
            </a:r>
            <a:r>
              <a:rPr lang="en-US" dirty="0" err="1"/>
              <a:t>живёт</a:t>
            </a:r>
            <a:r>
              <a:rPr lang="en-US" dirty="0"/>
              <a:t> в </a:t>
            </a:r>
            <a:r>
              <a:rPr lang="en-US" dirty="0" err="1"/>
              <a:t>режиме</a:t>
            </a:r>
            <a:r>
              <a:rPr lang="en-US" dirty="0"/>
              <a:t> “</a:t>
            </a:r>
            <a:r>
              <a:rPr lang="en-US" dirty="0" err="1"/>
              <a:t>успеем</a:t>
            </a:r>
            <a:r>
              <a:rPr lang="en-US" dirty="0"/>
              <a:t> — </a:t>
            </a:r>
            <a:r>
              <a:rPr lang="en-US" dirty="0" err="1"/>
              <a:t>разберёмся</a:t>
            </a:r>
            <a:r>
              <a:rPr lang="en-US" dirty="0"/>
              <a:t>”, </a:t>
            </a:r>
            <a:r>
              <a:rPr lang="en-US" dirty="0" err="1"/>
              <a:t>цена</a:t>
            </a:r>
            <a:r>
              <a:rPr lang="en-US" dirty="0"/>
              <a:t> </a:t>
            </a:r>
            <a:r>
              <a:rPr lang="en-US" dirty="0" err="1"/>
              <a:t>ошибки</a:t>
            </a:r>
            <a:r>
              <a:rPr lang="en-US" dirty="0"/>
              <a:t> — </a:t>
            </a:r>
            <a:r>
              <a:rPr lang="en-US" dirty="0" err="1"/>
              <a:t>кассовый</a:t>
            </a:r>
            <a:r>
              <a:rPr lang="en-US" dirty="0"/>
              <a:t> </a:t>
            </a:r>
            <a:r>
              <a:rPr lang="en-US" dirty="0" err="1"/>
              <a:t>разрыв</a:t>
            </a:r>
            <a:r>
              <a:rPr lang="en-US" dirty="0"/>
              <a:t>, </a:t>
            </a:r>
            <a:r>
              <a:rPr lang="en-US" dirty="0" err="1"/>
              <a:t>потеря</a:t>
            </a:r>
            <a:r>
              <a:rPr lang="en-US" dirty="0"/>
              <a:t> </a:t>
            </a:r>
            <a:r>
              <a:rPr lang="en-US" dirty="0" err="1"/>
              <a:t>маржи</a:t>
            </a:r>
            <a:r>
              <a:rPr lang="en-US" dirty="0"/>
              <a:t> и </a:t>
            </a:r>
            <a:r>
              <a:rPr lang="en-US" dirty="0" err="1"/>
              <a:t>нервный</a:t>
            </a:r>
            <a:r>
              <a:rPr lang="en-US" dirty="0"/>
              <a:t> </a:t>
            </a:r>
            <a:r>
              <a:rPr lang="en-US" dirty="0" err="1"/>
              <a:t>финал</a:t>
            </a:r>
            <a:r>
              <a:rPr lang="en-US" dirty="0"/>
              <a:t> </a:t>
            </a:r>
            <a:r>
              <a:rPr lang="en-US" dirty="0" err="1"/>
              <a:t>месяца</a:t>
            </a:r>
            <a:r>
              <a:rPr lang="en-US" dirty="0"/>
              <a:t>.</a:t>
            </a:r>
            <a:endParaRPr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Отсюда</a:t>
            </a:r>
            <a:r>
              <a:rPr lang="en-US" dirty="0"/>
              <a:t> </a:t>
            </a:r>
            <a:r>
              <a:rPr lang="en-US" dirty="0" err="1"/>
              <a:t>новая</a:t>
            </a:r>
            <a:r>
              <a:rPr lang="en-US" dirty="0"/>
              <a:t> </a:t>
            </a:r>
            <a:r>
              <a:rPr lang="en-US" dirty="0" err="1"/>
              <a:t>роль</a:t>
            </a:r>
            <a:r>
              <a:rPr lang="en-US" dirty="0"/>
              <a:t> </a:t>
            </a:r>
            <a:r>
              <a:rPr lang="en-US" dirty="0" err="1"/>
              <a:t>бухгалтера</a:t>
            </a:r>
            <a:r>
              <a:rPr lang="en-US" dirty="0"/>
              <a:t>: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только</a:t>
            </a:r>
            <a:r>
              <a:rPr lang="en-US" dirty="0"/>
              <a:t> “</a:t>
            </a:r>
            <a:r>
              <a:rPr lang="en-US" dirty="0" err="1"/>
              <a:t>сдать</a:t>
            </a:r>
            <a:r>
              <a:rPr lang="en-US" dirty="0"/>
              <a:t> </a:t>
            </a:r>
            <a:r>
              <a:rPr lang="en-US" dirty="0" err="1"/>
              <a:t>отчётность</a:t>
            </a:r>
            <a:r>
              <a:rPr lang="en-US" dirty="0"/>
              <a:t>”, а </a:t>
            </a:r>
            <a:r>
              <a:rPr lang="en-US" dirty="0" err="1"/>
              <a:t>стать</a:t>
            </a:r>
            <a:r>
              <a:rPr lang="en-US" dirty="0"/>
              <a:t> </a:t>
            </a:r>
            <a:r>
              <a:rPr lang="en-US" dirty="0" err="1"/>
              <a:t>помощником</a:t>
            </a:r>
            <a:r>
              <a:rPr lang="en-US" dirty="0"/>
              <a:t> </a:t>
            </a:r>
            <a:r>
              <a:rPr lang="en-US" dirty="0" err="1"/>
              <a:t>директора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экономике</a:t>
            </a:r>
            <a:r>
              <a:rPr lang="en-US" dirty="0"/>
              <a:t>: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держать</a:t>
            </a:r>
            <a:r>
              <a:rPr lang="en-US" dirty="0"/>
              <a:t> </a:t>
            </a:r>
            <a:r>
              <a:rPr lang="en-US" dirty="0" err="1"/>
              <a:t>под</a:t>
            </a:r>
            <a:r>
              <a:rPr lang="en-US" dirty="0"/>
              <a:t> </a:t>
            </a:r>
            <a:r>
              <a:rPr lang="en-US" dirty="0" err="1"/>
              <a:t>контролем</a:t>
            </a:r>
            <a:r>
              <a:rPr lang="en-US" dirty="0"/>
              <a:t> </a:t>
            </a:r>
            <a:r>
              <a:rPr lang="en-US" dirty="0" err="1"/>
              <a:t>деньги</a:t>
            </a:r>
            <a:r>
              <a:rPr lang="en-US" dirty="0"/>
              <a:t>, </a:t>
            </a:r>
            <a:r>
              <a:rPr lang="en-US" dirty="0" err="1"/>
              <a:t>маржу</a:t>
            </a:r>
            <a:r>
              <a:rPr lang="en-US" dirty="0"/>
              <a:t> и </a:t>
            </a:r>
            <a:r>
              <a:rPr lang="en-US" dirty="0" err="1"/>
              <a:t>риски</a:t>
            </a:r>
            <a:r>
              <a:rPr lang="en-US" dirty="0"/>
              <a:t> —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того</a:t>
            </a:r>
            <a:r>
              <a:rPr lang="en-US" dirty="0"/>
              <a:t>, как </a:t>
            </a:r>
            <a:r>
              <a:rPr lang="en-US" dirty="0" err="1"/>
              <a:t>станет</a:t>
            </a:r>
            <a:r>
              <a:rPr lang="en-US" dirty="0"/>
              <a:t> </a:t>
            </a:r>
            <a:r>
              <a:rPr lang="en-US" dirty="0" err="1"/>
              <a:t>поздно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Отчёт </a:t>
            </a:r>
            <a:r>
              <a:rPr lang="ru-RU" b="1"/>
              <a:t>«Движение денег»</a:t>
            </a:r>
            <a:r>
              <a:rPr lang="ru-RU"/>
              <a:t> в блоке </a:t>
            </a:r>
            <a:r>
              <a:rPr lang="ru-RU" i="1"/>
              <a:t>Анализ бизнеса</a:t>
            </a:r>
            <a:r>
              <a:rPr lang="ru-RU"/>
              <a:t> переводит бухгалтера в роль помощника директора: он показывает не “проводки”, а </a:t>
            </a:r>
            <a:r>
              <a:rPr lang="ru-RU" b="1"/>
              <a:t>куда реально уходят деньги и откуда приходят</a:t>
            </a:r>
            <a:r>
              <a:rPr lang="ru-RU"/>
              <a:t> — по статьям, периодам и причинам.</a:t>
            </a:r>
            <a:endParaRPr/>
          </a:p>
          <a:p>
            <a:pPr>
              <a:defRPr/>
            </a:pPr>
            <a:r>
              <a:rPr lang="ru-RU" b="1"/>
              <a:t>Как бухгалтер использует отчёт в новой роли</a:t>
            </a:r>
            <a:endParaRPr lang="ru-RU"/>
          </a:p>
          <a:p>
            <a:pPr>
              <a:defRPr/>
            </a:pPr>
            <a:r>
              <a:rPr lang="ru-RU" b="1"/>
              <a:t>Показывает картину факта</a:t>
            </a:r>
            <a:endParaRPr lang="ru-RU"/>
          </a:p>
          <a:p>
            <a:pPr lvl="1">
              <a:defRPr/>
            </a:pPr>
            <a:r>
              <a:rPr lang="ru-RU"/>
              <a:t>Сколько денег пришло и ушло за период</a:t>
            </a:r>
            <a:endParaRPr/>
          </a:p>
          <a:p>
            <a:pPr lvl="1">
              <a:defRPr/>
            </a:pPr>
            <a:r>
              <a:rPr lang="ru-RU"/>
              <a:t>По каким </a:t>
            </a:r>
            <a:r>
              <a:rPr lang="ru-RU" b="1"/>
              <a:t>статьям ДДС</a:t>
            </a:r>
            <a:r>
              <a:rPr lang="ru-RU"/>
              <a:t> и направлениям</a:t>
            </a:r>
            <a:endParaRPr/>
          </a:p>
          <a:p>
            <a:pPr lvl="1">
              <a:defRPr/>
            </a:pPr>
            <a:r>
              <a:rPr lang="ru-RU"/>
              <a:t>Где “утечки” и разовые всплески</a:t>
            </a:r>
            <a:endParaRPr/>
          </a:p>
          <a:p>
            <a:pPr>
              <a:defRPr/>
            </a:pPr>
            <a:r>
              <a:rPr lang="ru-RU" b="1"/>
              <a:t>Расшифровывает причины, а не просто цифры</a:t>
            </a:r>
            <a:endParaRPr lang="ru-RU"/>
          </a:p>
          <a:p>
            <a:pPr lvl="1">
              <a:defRPr/>
            </a:pPr>
            <a:r>
              <a:rPr lang="ru-RU"/>
              <a:t>почему просела касса: рост закупок, падение инкассации, авансы, неплановые расходы</a:t>
            </a:r>
            <a:endParaRPr/>
          </a:p>
          <a:p>
            <a:pPr lvl="1">
              <a:defRPr/>
            </a:pPr>
            <a:r>
              <a:rPr lang="ru-RU"/>
              <a:t>что “съело” деньги: неликвидные запасы, скидки/возвраты, рост логистики, ФОТ</a:t>
            </a:r>
            <a:endParaRPr/>
          </a:p>
          <a:p>
            <a:pPr>
              <a:defRPr/>
            </a:pPr>
            <a:r>
              <a:rPr lang="ru-RU" b="1"/>
              <a:t>Связывает деньги с управленческими действиями</a:t>
            </a:r>
            <a:endParaRPr lang="ru-RU"/>
          </a:p>
          <a:p>
            <a:pPr lvl="1">
              <a:defRPr/>
            </a:pPr>
            <a:r>
              <a:rPr lang="ru-RU"/>
              <a:t>какие расходы можно нормировать/лимитировать</a:t>
            </a:r>
            <a:endParaRPr/>
          </a:p>
          <a:p>
            <a:pPr lvl="1">
              <a:defRPr/>
            </a:pPr>
            <a:r>
              <a:rPr lang="ru-RU"/>
              <a:t>какие платежи переносить/пересогласовать</a:t>
            </a:r>
          </a:p>
          <a:p>
            <a:pPr lvl="1">
              <a:defRPr/>
            </a:pPr>
            <a:r>
              <a:rPr lang="ru-RU"/>
              <a:t>где ускорять поступления (дебиторка, предоплаты, графики оплат)</a:t>
            </a:r>
            <a:endParaRPr/>
          </a:p>
          <a:p>
            <a:pPr>
              <a:defRPr/>
            </a:pPr>
            <a:r>
              <a:rPr lang="ru-RU" b="1"/>
              <a:t>Что получает директор</a:t>
            </a:r>
            <a:endParaRPr lang="ru-RU"/>
          </a:p>
          <a:p>
            <a:pPr>
              <a:defRPr/>
            </a:pPr>
            <a:r>
              <a:rPr lang="ru-RU"/>
              <a:t>Прозрачность: </a:t>
            </a:r>
            <a:r>
              <a:rPr lang="ru-RU" b="1"/>
              <a:t>на что реально тратим</a:t>
            </a:r>
            <a:r>
              <a:rPr lang="ru-RU"/>
              <a:t> и где можно влиять</a:t>
            </a:r>
            <a:endParaRPr/>
          </a:p>
          <a:p>
            <a:pPr>
              <a:defRPr/>
            </a:pPr>
            <a:r>
              <a:rPr lang="ru-RU"/>
              <a:t>Контроль: расходы не “расползаются” незаметно</a:t>
            </a:r>
            <a:endParaRPr/>
          </a:p>
          <a:p>
            <a:pPr>
              <a:defRPr/>
            </a:pPr>
            <a:r>
              <a:rPr lang="ru-RU"/>
              <a:t>Основание для решений: лимиты, приоритеты, оптимизация затрат</a:t>
            </a:r>
            <a:endParaRPr/>
          </a:p>
          <a:p>
            <a:pPr lvl="1">
              <a:defRPr/>
            </a:pPr>
            <a:endParaRPr lang="ru-RU"/>
          </a:p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Контроль валовой маржи по товарам/услугам/каналам/менеджерам.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Скидки и спецусловия: рамки допустимых скидок, проверка “не продаём ли в минус”.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Факт vs план: почему прибыль не сходится (цены, себестоимость, скидки, возвраты, списания).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Отчёт </a:t>
            </a:r>
            <a:r>
              <a:rPr lang="ru-RU" b="1"/>
              <a:t>«Валовая прибыль»</a:t>
            </a:r>
            <a:r>
              <a:rPr lang="ru-RU"/>
              <a:t> показывает не просто выручку, а </a:t>
            </a:r>
            <a:r>
              <a:rPr lang="ru-RU" b="1"/>
              <a:t>сколько остаётся после себестоимости</a:t>
            </a:r>
            <a:r>
              <a:rPr lang="ru-RU"/>
              <a:t>. Это главный инструмент бухгалтера-помощника директора: быстро понять </a:t>
            </a:r>
            <a:r>
              <a:rPr lang="ru-RU" b="1"/>
              <a:t>что приносит деньги, а что “крутит оборот” и съедает маржу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1) По товарам / категориям</a:t>
            </a:r>
            <a:endParaRPr lang="ru-RU"/>
          </a:p>
          <a:p>
            <a:pPr>
              <a:defRPr/>
            </a:pPr>
            <a:r>
              <a:rPr lang="ru-RU"/>
              <a:t>выявляем позиции с низкой маржой и “продажи в ноль/в минус”</a:t>
            </a:r>
            <a:endParaRPr/>
          </a:p>
          <a:p>
            <a:pPr>
              <a:defRPr/>
            </a:pPr>
            <a:r>
              <a:rPr lang="ru-RU"/>
              <a:t>видим, где маржу “съедают” скидки, закупочные цены, логистика, списания</a:t>
            </a:r>
            <a:endParaRPr/>
          </a:p>
          <a:p>
            <a:pPr>
              <a:defRPr/>
            </a:pPr>
            <a:r>
              <a:rPr lang="ru-RU"/>
              <a:t>принимаем решения: пересмотр цен, ограничение скидок, замена поставщика, вывод неликвидов</a:t>
            </a:r>
            <a:endParaRPr/>
          </a:p>
          <a:p>
            <a:pPr>
              <a:defRPr/>
            </a:pPr>
            <a:r>
              <a:rPr lang="ru-RU" b="1"/>
              <a:t>2) По клиентам</a:t>
            </a:r>
            <a:endParaRPr lang="ru-RU"/>
          </a:p>
          <a:p>
            <a:pPr>
              <a:defRPr/>
            </a:pPr>
            <a:r>
              <a:rPr lang="ru-RU"/>
              <a:t>отделяем “большая выручка” от “реальная прибыль”</a:t>
            </a:r>
            <a:endParaRPr/>
          </a:p>
          <a:p>
            <a:pPr>
              <a:defRPr/>
            </a:pPr>
            <a:r>
              <a:rPr lang="ru-RU"/>
              <a:t>выявляем клиентов, которые требуют постоянных скидок/доставок/возвратов и дают низкую маржу</a:t>
            </a:r>
            <a:endParaRPr/>
          </a:p>
          <a:p>
            <a:pPr>
              <a:defRPr/>
            </a:pPr>
            <a:r>
              <a:rPr lang="ru-RU"/>
              <a:t>решения: новые условия, минимальная маржа, предоплата, изменение ассортимента/сервиса для клиента</a:t>
            </a:r>
            <a:endParaRPr/>
          </a:p>
          <a:p>
            <a:pPr>
              <a:defRPr/>
            </a:pPr>
            <a:r>
              <a:rPr lang="ru-RU" b="1"/>
              <a:t>3) По менеджерам / каналам</a:t>
            </a:r>
            <a:endParaRPr lang="ru-RU"/>
          </a:p>
          <a:p>
            <a:pPr>
              <a:defRPr/>
            </a:pPr>
            <a:r>
              <a:rPr lang="ru-RU"/>
              <a:t>видим, кто приносит </a:t>
            </a:r>
            <a:r>
              <a:rPr lang="ru-RU" b="1"/>
              <a:t>прибыль</a:t>
            </a:r>
            <a:r>
              <a:rPr lang="ru-RU"/>
              <a:t>, а кто — только оборот</a:t>
            </a:r>
            <a:endParaRPr/>
          </a:p>
          <a:p>
            <a:pPr>
              <a:defRPr/>
            </a:pPr>
            <a:r>
              <a:rPr lang="ru-RU"/>
              <a:t>контролируем качество скидок и условий</a:t>
            </a:r>
            <a:endParaRPr/>
          </a:p>
          <a:p>
            <a:pPr>
              <a:defRPr/>
            </a:pPr>
            <a:r>
              <a:rPr lang="ru-RU"/>
              <a:t>корректируем мотивацию: KPI не по выручке, а по </a:t>
            </a:r>
            <a:r>
              <a:rPr lang="ru-RU" b="1"/>
              <a:t>валовой прибыли / марже</a:t>
            </a:r>
            <a:endParaRPr lang="ru-RU"/>
          </a:p>
          <a:p>
            <a:pPr>
              <a:defRPr/>
            </a:pPr>
            <a:r>
              <a:rPr lang="ru-RU" b="1"/>
              <a:t>Что получает директор</a:t>
            </a:r>
            <a:endParaRPr lang="ru-RU"/>
          </a:p>
          <a:p>
            <a:pPr>
              <a:defRPr/>
            </a:pPr>
            <a:r>
              <a:rPr lang="ru-RU"/>
              <a:t>Ответ на 3 ключевых вопроса:</a:t>
            </a:r>
            <a:endParaRPr/>
          </a:p>
          <a:p>
            <a:pPr lvl="1">
              <a:defRPr/>
            </a:pPr>
            <a:r>
              <a:rPr lang="ru-RU" b="1"/>
              <a:t>На чём мы зарабатываем?</a:t>
            </a:r>
            <a:endParaRPr lang="ru-RU"/>
          </a:p>
          <a:p>
            <a:pPr lvl="1">
              <a:defRPr/>
            </a:pPr>
            <a:r>
              <a:rPr lang="ru-RU" b="1"/>
              <a:t>Кто приносит прибыль?</a:t>
            </a:r>
            <a:endParaRPr lang="ru-RU"/>
          </a:p>
          <a:p>
            <a:pPr lvl="1">
              <a:defRPr/>
            </a:pPr>
            <a:r>
              <a:rPr lang="ru-RU" b="1"/>
              <a:t>Кто “продаёт оборот”, но </a:t>
            </a:r>
            <a:r>
              <a:rPr lang="ru-RU"/>
              <a:t>съедает маржу?</a:t>
            </a:r>
            <a:endParaRPr/>
          </a:p>
          <a:p>
            <a:pPr>
              <a:defRPr/>
            </a:pPr>
            <a:r>
              <a:rPr lang="ru-RU"/>
              <a:t>Основание для управленческих решений: </a:t>
            </a:r>
            <a:r>
              <a:rPr lang="ru-RU" b="1"/>
              <a:t>цены, скидки, ассортимент, условия клиентам, мотивация менеджеров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Скидка — это не маркетинг, а </a:t>
            </a:r>
            <a:r>
              <a:rPr lang="ru-RU" b="1"/>
              <a:t>уменьшение валовой прибыли</a:t>
            </a:r>
            <a:r>
              <a:rPr lang="ru-RU"/>
              <a:t>. Поэтому скидки и спецусловия должны проходить </a:t>
            </a:r>
            <a:r>
              <a:rPr lang="ru-RU" b="1"/>
              <a:t>экономическую проверку до согласования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Инструмент УНФ: “Калькуляция заказа покупателя”</a:t>
            </a:r>
            <a:endParaRPr lang="ru-RU"/>
          </a:p>
          <a:p>
            <a:pPr>
              <a:defRPr/>
            </a:pPr>
            <a:r>
              <a:rPr lang="ru-RU"/>
              <a:t>показывает по конкретному заказу:</a:t>
            </a:r>
            <a:endParaRPr/>
          </a:p>
          <a:p>
            <a:pPr lvl="1">
              <a:defRPr/>
            </a:pPr>
            <a:r>
              <a:rPr lang="ru-RU" b="1"/>
              <a:t>выручку</a:t>
            </a:r>
            <a:r>
              <a:rPr lang="ru-RU"/>
              <a:t> (с учетом скидки),</a:t>
            </a:r>
            <a:endParaRPr/>
          </a:p>
          <a:p>
            <a:pPr lvl="1">
              <a:defRPr/>
            </a:pPr>
            <a:r>
              <a:rPr lang="ru-RU" b="1"/>
              <a:t>себестоимость</a:t>
            </a:r>
            <a:r>
              <a:rPr lang="ru-RU"/>
              <a:t> (по товарам/работам),</a:t>
            </a:r>
            <a:endParaRPr/>
          </a:p>
          <a:p>
            <a:pPr lvl="1">
              <a:defRPr/>
            </a:pPr>
            <a:r>
              <a:rPr lang="ru-RU" b="1"/>
              <a:t>валовую прибыль и маржу</a:t>
            </a:r>
            <a:r>
              <a:rPr lang="ru-RU"/>
              <a:t>,</a:t>
            </a:r>
            <a:endParaRPr/>
          </a:p>
          <a:p>
            <a:pPr lvl="1">
              <a:defRPr/>
            </a:pPr>
            <a:r>
              <a:rPr lang="ru-RU"/>
              <a:t>“красные зоны”: </a:t>
            </a:r>
            <a:r>
              <a:rPr lang="ru-RU" b="1"/>
              <a:t>в ноль / в минус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Как это работает в новой роли бухгалтера (помощник директора)</a:t>
            </a:r>
            <a:endParaRPr lang="ru-RU"/>
          </a:p>
          <a:p>
            <a:pPr>
              <a:defRPr/>
            </a:pPr>
            <a:r>
              <a:rPr lang="ru-RU"/>
              <a:t>Менеджер оформляет заказ и скидку/условия</a:t>
            </a:r>
            <a:endParaRPr/>
          </a:p>
          <a:p>
            <a:pPr>
              <a:defRPr/>
            </a:pPr>
            <a:r>
              <a:rPr lang="ru-RU"/>
              <a:t>Бухгалтер открывает </a:t>
            </a:r>
            <a:r>
              <a:rPr lang="ru-RU" b="1"/>
              <a:t>калькуляцию заказа</a:t>
            </a:r>
            <a:r>
              <a:rPr lang="ru-RU"/>
              <a:t> и проверяет:</a:t>
            </a:r>
            <a:endParaRPr/>
          </a:p>
          <a:p>
            <a:pPr lvl="1">
              <a:defRPr/>
            </a:pPr>
            <a:r>
              <a:rPr lang="ru-RU"/>
              <a:t>маржа в допустимых рамках?</a:t>
            </a:r>
            <a:endParaRPr/>
          </a:p>
          <a:p>
            <a:pPr lvl="1">
              <a:defRPr/>
            </a:pPr>
            <a:r>
              <a:rPr lang="ru-RU"/>
              <a:t>спецусловия (отсрочка/доставка/бонус) не “съедают” прибыль?</a:t>
            </a:r>
            <a:endParaRPr/>
          </a:p>
          <a:p>
            <a:pPr>
              <a:defRPr/>
            </a:pPr>
            <a:r>
              <a:rPr lang="ru-RU"/>
              <a:t>Если маржа ниже порога → </a:t>
            </a:r>
            <a:r>
              <a:rPr lang="ru-RU" b="1"/>
              <a:t>заявка на согласование</a:t>
            </a:r>
            <a:r>
              <a:rPr lang="ru-RU"/>
              <a:t> директору с цифрами:</a:t>
            </a:r>
            <a:endParaRPr/>
          </a:p>
          <a:p>
            <a:pPr lvl="1">
              <a:defRPr/>
            </a:pPr>
            <a:r>
              <a:rPr lang="ru-RU"/>
              <a:t>“маржа была X%, стала Y%, прибыль = …”</a:t>
            </a:r>
            <a:endParaRPr/>
          </a:p>
          <a:p>
            <a:pPr lvl="1">
              <a:defRPr/>
            </a:pPr>
            <a:r>
              <a:rPr lang="ru-RU"/>
              <a:t>варианты: снизить скидку, поменять состав заказа, поднять цену, изменить условия оплаты</a:t>
            </a:r>
            <a:endParaRPr/>
          </a:p>
          <a:p>
            <a:pPr>
              <a:defRPr/>
            </a:pPr>
            <a:r>
              <a:rPr lang="ru-RU" b="1"/>
              <a:t>Результат</a:t>
            </a:r>
            <a:endParaRPr lang="ru-RU"/>
          </a:p>
          <a:p>
            <a:pPr>
              <a:defRPr/>
            </a:pPr>
            <a:r>
              <a:rPr lang="ru-RU"/>
              <a:t>скидки становятся </a:t>
            </a:r>
            <a:r>
              <a:rPr lang="ru-RU" b="1"/>
              <a:t>управляемыми</a:t>
            </a:r>
            <a:r>
              <a:rPr lang="ru-RU"/>
              <a:t> (правила + согласование),</a:t>
            </a:r>
            <a:endParaRPr/>
          </a:p>
          <a:p>
            <a:pPr>
              <a:defRPr/>
            </a:pPr>
            <a:r>
              <a:rPr lang="ru-RU"/>
              <a:t>менеджеры продают </a:t>
            </a:r>
            <a:r>
              <a:rPr lang="ru-RU" b="1"/>
              <a:t>в прибыль</a:t>
            </a:r>
            <a:r>
              <a:rPr lang="ru-RU"/>
              <a:t>, а не “в оборот”,</a:t>
            </a:r>
            <a:endParaRPr/>
          </a:p>
          <a:p>
            <a:pPr>
              <a:defRPr/>
            </a:pPr>
            <a:r>
              <a:rPr lang="ru-RU"/>
              <a:t>директор принимает решения </a:t>
            </a:r>
            <a:r>
              <a:rPr lang="ru-RU" b="1"/>
              <a:t>на цифрах конкретного заказа</a:t>
            </a:r>
            <a:r>
              <a:rPr lang="ru-RU"/>
              <a:t>, а не “по ощущениям”.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Прибыль “разъезжается” не из-за отчёта, а из-за управленческих отклонений в процессе. Задача бухгалтера-помощника директора — быстро разложить расхождение </a:t>
            </a:r>
            <a:r>
              <a:rPr lang="ru-RU" b="1"/>
              <a:t>по причинам</a:t>
            </a:r>
            <a:r>
              <a:rPr lang="ru-RU"/>
              <a:t> и предложить действия.</a:t>
            </a:r>
            <a:endParaRPr/>
          </a:p>
          <a:p>
            <a:pPr>
              <a:defRPr/>
            </a:pPr>
            <a:r>
              <a:rPr lang="ru-RU" b="1"/>
              <a:t>Типовые причины отклонений прибыли (план → факт)</a:t>
            </a:r>
            <a:endParaRPr lang="ru-RU"/>
          </a:p>
          <a:p>
            <a:pPr>
              <a:defRPr/>
            </a:pPr>
            <a:r>
              <a:rPr lang="ru-RU" b="1"/>
              <a:t>Цены</a:t>
            </a:r>
            <a:endParaRPr lang="ru-RU"/>
          </a:p>
          <a:p>
            <a:pPr>
              <a:defRPr/>
            </a:pPr>
            <a:r>
              <a:rPr lang="ru-RU"/>
              <a:t>продавали дешевле плана (рынок/конкуренты/ошибка прайса)</a:t>
            </a:r>
            <a:endParaRPr/>
          </a:p>
          <a:p>
            <a:pPr>
              <a:defRPr/>
            </a:pPr>
            <a:r>
              <a:rPr lang="ru-RU"/>
              <a:t>не обновили цены после роста закупа</a:t>
            </a:r>
            <a:br>
              <a:rPr lang="ru-RU"/>
            </a:br>
            <a:r>
              <a:rPr lang="ru-RU" b="1"/>
              <a:t>Что делать:</a:t>
            </a:r>
            <a:r>
              <a:rPr lang="ru-RU"/>
              <a:t> контроль прайса, правила минимальной цены, пересмотр ценовых сегментов.</a:t>
            </a:r>
            <a:endParaRPr/>
          </a:p>
          <a:p>
            <a:pPr>
              <a:defRPr/>
            </a:pPr>
            <a:r>
              <a:rPr lang="ru-RU" b="1"/>
              <a:t>Себестоимость</a:t>
            </a:r>
            <a:endParaRPr lang="ru-RU"/>
          </a:p>
          <a:p>
            <a:pPr>
              <a:defRPr/>
            </a:pPr>
            <a:r>
              <a:rPr lang="ru-RU"/>
              <a:t>закупочные цены выросли / изменился курс / доставка дороже</a:t>
            </a:r>
            <a:endParaRPr/>
          </a:p>
          <a:p>
            <a:pPr>
              <a:defRPr/>
            </a:pPr>
            <a:r>
              <a:rPr lang="ru-RU"/>
              <a:t>списания, пересортица, некорректная себестоимость из-за учёта</a:t>
            </a:r>
            <a:br>
              <a:rPr lang="ru-RU"/>
            </a:br>
            <a:r>
              <a:rPr lang="ru-RU" b="1"/>
              <a:t>Что делать:</a:t>
            </a:r>
            <a:r>
              <a:rPr lang="ru-RU"/>
              <a:t> контроль закупа, анализ отклонений по себестоимости, дисциплина складских операций.</a:t>
            </a:r>
            <a:endParaRPr/>
          </a:p>
          <a:p>
            <a:pPr>
              <a:defRPr/>
            </a:pPr>
            <a:r>
              <a:rPr lang="ru-RU" b="1"/>
              <a:t>Скидки и спецусловия</a:t>
            </a:r>
            <a:endParaRPr lang="ru-RU"/>
          </a:p>
          <a:p>
            <a:pPr>
              <a:defRPr/>
            </a:pPr>
            <a:r>
              <a:rPr lang="ru-RU"/>
              <a:t>“раздали” скидки, бонусы, бесплатную доставку</a:t>
            </a:r>
            <a:endParaRPr/>
          </a:p>
          <a:p>
            <a:pPr>
              <a:defRPr/>
            </a:pPr>
            <a:r>
              <a:rPr lang="ru-RU"/>
              <a:t>менеджеры закрывали выручку, но уронили маржу</a:t>
            </a:r>
            <a:br>
              <a:rPr lang="ru-RU"/>
            </a:br>
            <a:r>
              <a:rPr lang="ru-RU" b="1"/>
              <a:t>Что делать:</a:t>
            </a:r>
            <a:r>
              <a:rPr lang="ru-RU"/>
              <a:t> лимиты скидок + согласование, калькуляция заказа перед скидкой, KPI по валовой прибыли.</a:t>
            </a:r>
            <a:endParaRPr/>
          </a:p>
          <a:p>
            <a:pPr>
              <a:defRPr/>
            </a:pPr>
            <a:r>
              <a:rPr lang="ru-RU" b="1"/>
              <a:t>Возвраты</a:t>
            </a:r>
            <a:endParaRPr lang="ru-RU"/>
          </a:p>
          <a:p>
            <a:pPr>
              <a:defRPr/>
            </a:pPr>
            <a:r>
              <a:rPr lang="ru-RU"/>
              <a:t>возвраты съели выручку и прибыль (качество товара/ошибки комплектации/ожидания клиента)</a:t>
            </a:r>
            <a:endParaRPr/>
          </a:p>
          <a:p>
            <a:pPr>
              <a:defRPr/>
            </a:pPr>
            <a:r>
              <a:rPr lang="ru-RU"/>
              <a:t>возвраты по акциям и скидкам дают сильный удар по марже</a:t>
            </a:r>
            <a:br>
              <a:rPr lang="ru-RU"/>
            </a:br>
            <a:r>
              <a:rPr lang="ru-RU" b="1"/>
              <a:t>Что делать:</a:t>
            </a:r>
            <a:r>
              <a:rPr lang="ru-RU"/>
              <a:t> разбор причин возвратов, контроль качества, изменения условий/ассортимента.</a:t>
            </a:r>
            <a:endParaRPr/>
          </a:p>
          <a:p>
            <a:pPr>
              <a:defRPr/>
            </a:pPr>
            <a:r>
              <a:rPr lang="ru-RU" b="1"/>
              <a:t>Списания и потери</a:t>
            </a:r>
            <a:endParaRPr lang="ru-RU"/>
          </a:p>
          <a:p>
            <a:pPr>
              <a:defRPr/>
            </a:pPr>
            <a:r>
              <a:rPr lang="ru-RU"/>
              <a:t>просрочка, порча, недостача, неликвид</a:t>
            </a:r>
            <a:endParaRPr/>
          </a:p>
          <a:p>
            <a:pPr>
              <a:defRPr/>
            </a:pPr>
            <a:r>
              <a:rPr lang="ru-RU"/>
              <a:t>списания “в конце месяца” без анализа причин</a:t>
            </a:r>
            <a:br>
              <a:rPr lang="ru-RU"/>
            </a:br>
            <a:r>
              <a:rPr lang="ru-RU" b="1"/>
              <a:t>Что делать:</a:t>
            </a:r>
            <a:r>
              <a:rPr lang="ru-RU"/>
              <a:t> нормы списаний, регулярная инвентаризация, управление неликвидом.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Реестр дебиторки: сроки, просрочка, причины, ответственные.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УНФ помогает бухгалтеру стать “экономическим помощником директора”, потому что дебиторка в системе — это не абстрактная сумма, а </a:t>
            </a:r>
            <a:r>
              <a:rPr lang="ru-RU" b="1"/>
              <a:t>управляемый реестр по срокам</a:t>
            </a:r>
            <a:r>
              <a:rPr lang="ru-RU"/>
              <a:t>: кто, сколько и </a:t>
            </a:r>
            <a:r>
              <a:rPr lang="ru-RU" b="1"/>
              <a:t>на сколько дней просрочил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Как УНФ помогает управлять дебиторкой по срокам</a:t>
            </a:r>
            <a:endParaRPr lang="ru-RU"/>
          </a:p>
          <a:p>
            <a:pPr>
              <a:defRPr/>
            </a:pPr>
            <a:r>
              <a:rPr lang="ru-RU" b="1"/>
              <a:t>Задолженность покупателей с детализацией по срокам</a:t>
            </a:r>
            <a:r>
              <a:rPr lang="ru-RU"/>
              <a:t>: видно </a:t>
            </a:r>
            <a:r>
              <a:rPr lang="ru-RU" i="1"/>
              <a:t>не только сумму</a:t>
            </a:r>
            <a:r>
              <a:rPr lang="ru-RU"/>
              <a:t>, но и “возраст долга” (не просрочено / 1–7 / 8–30 / 31–60 / 60+ дней).</a:t>
            </a:r>
            <a:endParaRPr/>
          </a:p>
          <a:p>
            <a:pPr>
              <a:defRPr/>
            </a:pPr>
            <a:r>
              <a:rPr lang="ru-RU" b="1"/>
              <a:t>Расшифровка до документов</a:t>
            </a:r>
            <a:r>
              <a:rPr lang="ru-RU"/>
              <a:t>: из отчёта можно провалиться в конкретные счета/реализации/заказы и понять основание долга.</a:t>
            </a:r>
            <a:endParaRPr/>
          </a:p>
          <a:p>
            <a:pPr>
              <a:defRPr/>
            </a:pPr>
            <a:r>
              <a:rPr lang="ru-RU"/>
              <a:t>УНФ превращает дебиторку из “больной темы в конце месяца” в ежедневный управляемый показатель: </a:t>
            </a:r>
            <a:r>
              <a:rPr lang="ru-RU" b="1"/>
              <a:t>долги видны по срокам, документам и правилам отгрузки</a:t>
            </a:r>
            <a:r>
              <a:rPr lang="ru-RU"/>
              <a:t> — значит ими можно управлять до кассового разрыва.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Контроль постоянных расходов: аренда, связь, сервисы, логистика — поиск “утечек”.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ФОТ: доля ФОТ в выручке/валовой прибыли, контроль переработок, премий, экономический смысл мотивации.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Unit-экономика (в простом виде): сколько приносит заказ/клиент/канал после всех расходов.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Постоянные расходы “не болят” каждый день, но именно они незаметно съедают прибыль. Задача бухгалтера в новой роли — сделать их </a:t>
            </a:r>
            <a:r>
              <a:rPr lang="ru-RU" b="1"/>
              <a:t>видимыми, сравнимыми и управляемыми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Что делает бухгалтер (как помощник директора по экономике)</a:t>
            </a:r>
            <a:endParaRPr lang="ru-RU"/>
          </a:p>
          <a:p>
            <a:pPr>
              <a:defRPr/>
            </a:pPr>
            <a:r>
              <a:rPr lang="ru-RU" b="1"/>
              <a:t>Единый справочник статей расходов</a:t>
            </a:r>
            <a:r>
              <a:rPr lang="ru-RU"/>
              <a:t>: аренда, связь, подписки/сервисы, логистика, эквайринг, охрана и т.д.</a:t>
            </a:r>
            <a:endParaRPr/>
          </a:p>
          <a:p>
            <a:pPr>
              <a:defRPr/>
            </a:pPr>
            <a:r>
              <a:rPr lang="ru-RU" b="1"/>
              <a:t>План-факт контроль</a:t>
            </a:r>
            <a:r>
              <a:rPr lang="ru-RU"/>
              <a:t> по статьям: где вышли за лимит и почему</a:t>
            </a:r>
            <a:endParaRPr/>
          </a:p>
          <a:p>
            <a:pPr>
              <a:defRPr/>
            </a:pPr>
            <a:r>
              <a:rPr lang="ru-RU" b="1"/>
              <a:t>Динамика</a:t>
            </a:r>
            <a:r>
              <a:rPr lang="ru-RU"/>
              <a:t>: рост/падение по месяцам, “скачки” и аномалии</a:t>
            </a:r>
            <a:endParaRPr/>
          </a:p>
          <a:p>
            <a:pPr>
              <a:defRPr/>
            </a:pPr>
            <a:r>
              <a:rPr lang="ru-RU" b="1"/>
              <a:t>Поиск утечек</a:t>
            </a:r>
            <a:r>
              <a:rPr lang="ru-RU"/>
              <a:t>:</a:t>
            </a:r>
            <a:endParaRPr/>
          </a:p>
          <a:p>
            <a:pPr lvl="1">
              <a:defRPr/>
            </a:pPr>
            <a:r>
              <a:rPr lang="ru-RU"/>
              <a:t>лишние подписки и дубли сервисов</a:t>
            </a:r>
            <a:endParaRPr/>
          </a:p>
          <a:p>
            <a:pPr lvl="1">
              <a:defRPr/>
            </a:pPr>
            <a:r>
              <a:rPr lang="ru-RU"/>
              <a:t>неиспользуемые тарифы связи/интернета</a:t>
            </a:r>
            <a:endParaRPr/>
          </a:p>
          <a:p>
            <a:pPr lvl="1">
              <a:defRPr/>
            </a:pPr>
            <a:r>
              <a:rPr lang="ru-RU"/>
              <a:t>логистика без контроля (переплаты, срочные доставки, возвраты)</a:t>
            </a:r>
            <a:endParaRPr/>
          </a:p>
          <a:p>
            <a:pPr lvl="1">
              <a:defRPr/>
            </a:pPr>
            <a:r>
              <a:rPr lang="ru-RU"/>
              <a:t>эквайринг/комиссии, которые “расползлись”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 dirty="0"/>
              <a:t>ФОТ — самый “тяжёлый” постоянный расход. В новой роли бухгалтер следит не просто за начислением, а за тем, чтобы ФОТ </a:t>
            </a:r>
            <a:r>
              <a:rPr lang="ru-RU" b="1" dirty="0"/>
              <a:t>окупался результатом</a:t>
            </a:r>
            <a:r>
              <a:rPr lang="ru-RU" dirty="0"/>
              <a:t> и не разгонялся быстрее, чем прибыль.</a:t>
            </a:r>
            <a:endParaRPr dirty="0"/>
          </a:p>
          <a:p>
            <a:pPr>
              <a:defRPr/>
            </a:pPr>
            <a:r>
              <a:rPr lang="ru-RU" dirty="0"/>
              <a:t>УНФ фиксирует </a:t>
            </a:r>
            <a:r>
              <a:rPr lang="ru-RU" b="1" dirty="0"/>
              <a:t>кто продал</a:t>
            </a:r>
            <a:r>
              <a:rPr lang="ru-RU" dirty="0"/>
              <a:t> (менеджер), </a:t>
            </a:r>
            <a:r>
              <a:rPr lang="ru-RU" b="1" dirty="0"/>
              <a:t>что продал</a:t>
            </a:r>
            <a:r>
              <a:rPr lang="ru-RU" dirty="0"/>
              <a:t> (номенклатура/услуга), </a:t>
            </a:r>
            <a:r>
              <a:rPr lang="ru-RU" b="1" dirty="0"/>
              <a:t>на каких условиях</a:t>
            </a:r>
            <a:r>
              <a:rPr lang="ru-RU" dirty="0"/>
              <a:t> (цены/скидки), </a:t>
            </a:r>
            <a:r>
              <a:rPr lang="ru-RU" b="1" dirty="0"/>
              <a:t>какой результат</a:t>
            </a:r>
            <a:r>
              <a:rPr lang="ru-RU" dirty="0"/>
              <a:t> (выручка, валовая прибыль/маржа — если используете эту модель).</a:t>
            </a:r>
            <a:endParaRPr dirty="0"/>
          </a:p>
          <a:p>
            <a:pPr>
              <a:defRPr/>
            </a:pPr>
            <a:r>
              <a:rPr lang="ru-RU" dirty="0"/>
              <a:t>Можно задать правила:</a:t>
            </a:r>
            <a:endParaRPr dirty="0"/>
          </a:p>
          <a:p>
            <a:pPr>
              <a:defRPr/>
            </a:pPr>
            <a:r>
              <a:rPr lang="ru-RU" dirty="0"/>
              <a:t>премия только по </a:t>
            </a:r>
            <a:r>
              <a:rPr lang="ru-RU" b="1" dirty="0"/>
              <a:t>оплаченным</a:t>
            </a:r>
            <a:r>
              <a:rPr lang="ru-RU" dirty="0"/>
              <a:t>/закрытым документам,</a:t>
            </a:r>
            <a:endParaRPr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было</a:t>
            </a:r>
            <a:r>
              <a:rPr lang="en-US" dirty="0"/>
              <a:t>: </a:t>
            </a:r>
            <a:r>
              <a:rPr lang="en-US" dirty="0" err="1"/>
              <a:t>закрыть</a:t>
            </a:r>
            <a:r>
              <a:rPr lang="en-US" dirty="0"/>
              <a:t> </a:t>
            </a:r>
            <a:r>
              <a:rPr lang="en-US" dirty="0" err="1"/>
              <a:t>период</a:t>
            </a:r>
            <a:r>
              <a:rPr lang="en-US" dirty="0"/>
              <a:t>, </a:t>
            </a:r>
            <a:r>
              <a:rPr lang="en-US" dirty="0" err="1"/>
              <a:t>сдать</a:t>
            </a:r>
            <a:r>
              <a:rPr lang="en-US" dirty="0"/>
              <a:t> </a:t>
            </a:r>
            <a:r>
              <a:rPr lang="en-US" dirty="0" err="1"/>
              <a:t>отчетность</a:t>
            </a:r>
            <a:r>
              <a:rPr lang="en-US" dirty="0"/>
              <a:t>, “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налоговая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ругалась</a:t>
            </a:r>
            <a:r>
              <a:rPr lang="en-US" dirty="0"/>
              <a:t>”, </a:t>
            </a:r>
            <a:r>
              <a:rPr lang="en-US" dirty="0" err="1"/>
              <a:t>вести</a:t>
            </a:r>
            <a:r>
              <a:rPr lang="en-US" dirty="0"/>
              <a:t> </a:t>
            </a:r>
            <a:r>
              <a:rPr lang="en-US" dirty="0" err="1"/>
              <a:t>первичку</a:t>
            </a:r>
            <a:r>
              <a:rPr lang="en-US" dirty="0"/>
              <a:t> и </a:t>
            </a:r>
            <a:r>
              <a:rPr lang="en-US" dirty="0" err="1"/>
              <a:t>платежи</a:t>
            </a:r>
            <a:r>
              <a:rPr lang="en-US" dirty="0"/>
              <a:t>.</a:t>
            </a:r>
            <a:endParaRPr dirty="0"/>
          </a:p>
          <a:p>
            <a:pPr>
              <a:defRPr/>
            </a:pP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стало</a:t>
            </a:r>
            <a:r>
              <a:rPr lang="en-US" dirty="0"/>
              <a:t>: </a:t>
            </a:r>
            <a:r>
              <a:rPr lang="en-US" dirty="0" err="1"/>
              <a:t>обеспечить</a:t>
            </a:r>
            <a:r>
              <a:rPr lang="en-US" dirty="0"/>
              <a:t> </a:t>
            </a:r>
            <a:r>
              <a:rPr lang="en-US" dirty="0" err="1"/>
              <a:t>руководителю</a:t>
            </a:r>
            <a:r>
              <a:rPr lang="en-US" dirty="0"/>
              <a:t> </a:t>
            </a:r>
            <a:r>
              <a:rPr lang="en-US" dirty="0" err="1"/>
              <a:t>управляемость</a:t>
            </a:r>
            <a:r>
              <a:rPr lang="en-US" dirty="0"/>
              <a:t> </a:t>
            </a:r>
            <a:r>
              <a:rPr lang="en-US" dirty="0" err="1"/>
              <a:t>денег</a:t>
            </a:r>
            <a:r>
              <a:rPr lang="en-US" dirty="0"/>
              <a:t> и </a:t>
            </a:r>
            <a:r>
              <a:rPr lang="en-US" dirty="0" err="1"/>
              <a:t>предсказуемость</a:t>
            </a:r>
            <a:r>
              <a:rPr lang="en-US" dirty="0"/>
              <a:t>: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будет</a:t>
            </a:r>
            <a:r>
              <a:rPr lang="en-US" dirty="0"/>
              <a:t> с </a:t>
            </a:r>
            <a:r>
              <a:rPr lang="en-US" dirty="0" err="1"/>
              <a:t>кассой</a:t>
            </a:r>
            <a:r>
              <a:rPr lang="en-US" dirty="0"/>
              <a:t> </a:t>
            </a:r>
            <a:r>
              <a:rPr lang="en-US" dirty="0" err="1"/>
              <a:t>через</a:t>
            </a:r>
            <a:r>
              <a:rPr lang="en-US" dirty="0"/>
              <a:t> 2–4–8 </a:t>
            </a:r>
            <a:r>
              <a:rPr lang="en-US" dirty="0" err="1"/>
              <a:t>недель</a:t>
            </a:r>
            <a:r>
              <a:rPr lang="en-US" dirty="0"/>
              <a:t>, </a:t>
            </a:r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бизнес</a:t>
            </a:r>
            <a:r>
              <a:rPr lang="en-US" dirty="0"/>
              <a:t> </a:t>
            </a:r>
            <a:r>
              <a:rPr lang="en-US" dirty="0" err="1"/>
              <a:t>теряет</a:t>
            </a:r>
            <a:r>
              <a:rPr lang="en-US" dirty="0"/>
              <a:t> </a:t>
            </a:r>
            <a:r>
              <a:rPr lang="en-US" dirty="0" err="1"/>
              <a:t>маржу</a:t>
            </a:r>
            <a:r>
              <a:rPr lang="en-US" dirty="0"/>
              <a:t>, </a:t>
            </a:r>
            <a:r>
              <a:rPr lang="en-US" dirty="0" err="1"/>
              <a:t>какие</a:t>
            </a:r>
            <a:r>
              <a:rPr lang="en-US" dirty="0"/>
              <a:t> </a:t>
            </a:r>
            <a:r>
              <a:rPr lang="en-US" dirty="0" err="1"/>
              <a:t>клиенты</a:t>
            </a:r>
            <a:r>
              <a:rPr lang="en-US" dirty="0"/>
              <a:t>/</a:t>
            </a:r>
            <a:r>
              <a:rPr lang="en-US" dirty="0" err="1"/>
              <a:t>товары</a:t>
            </a:r>
            <a:r>
              <a:rPr lang="en-US" dirty="0"/>
              <a:t> </a:t>
            </a:r>
            <a:r>
              <a:rPr lang="en-US" dirty="0" err="1"/>
              <a:t>тащат</a:t>
            </a:r>
            <a:r>
              <a:rPr lang="en-US" dirty="0"/>
              <a:t> </a:t>
            </a:r>
            <a:r>
              <a:rPr lang="en-US" dirty="0" err="1"/>
              <a:t>вниз</a:t>
            </a:r>
            <a:r>
              <a:rPr lang="en-US" dirty="0"/>
              <a:t>, </a:t>
            </a:r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риски</a:t>
            </a:r>
            <a:r>
              <a:rPr lang="en-US" dirty="0"/>
              <a:t> и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делать</a:t>
            </a:r>
            <a:r>
              <a:rPr lang="en-US" dirty="0"/>
              <a:t>.</a:t>
            </a:r>
            <a:endParaRPr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сути</a:t>
            </a:r>
            <a:r>
              <a:rPr lang="en-US" dirty="0"/>
              <a:t> </a:t>
            </a:r>
            <a:r>
              <a:rPr lang="en-US" dirty="0" err="1"/>
              <a:t>бухгалтер</a:t>
            </a:r>
            <a:r>
              <a:rPr lang="en-US" dirty="0"/>
              <a:t> в МСБ — </a:t>
            </a:r>
            <a:r>
              <a:rPr lang="en-US" dirty="0" err="1"/>
              <a:t>это</a:t>
            </a:r>
            <a:r>
              <a:rPr lang="en-US" dirty="0"/>
              <a:t>: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контролёр</a:t>
            </a:r>
            <a:r>
              <a:rPr lang="en-US" dirty="0"/>
              <a:t> </a:t>
            </a:r>
            <a:r>
              <a:rPr lang="en-US" dirty="0" err="1"/>
              <a:t>денежных</a:t>
            </a:r>
            <a:r>
              <a:rPr lang="en-US" dirty="0"/>
              <a:t> </a:t>
            </a:r>
            <a:r>
              <a:rPr lang="en-US" dirty="0" err="1"/>
              <a:t>потоков</a:t>
            </a:r>
            <a:r>
              <a:rPr lang="en-US" dirty="0"/>
              <a:t> (cash-</a:t>
            </a:r>
            <a:r>
              <a:rPr lang="en-US" dirty="0" err="1"/>
              <a:t>контроль</a:t>
            </a:r>
            <a:r>
              <a:rPr lang="en-US" dirty="0"/>
              <a:t>),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переводчик</a:t>
            </a:r>
            <a:r>
              <a:rPr lang="en-US" dirty="0"/>
              <a:t> </a:t>
            </a:r>
            <a:r>
              <a:rPr lang="en-US" dirty="0" err="1"/>
              <a:t>цифр</a:t>
            </a:r>
            <a:r>
              <a:rPr lang="en-US" dirty="0"/>
              <a:t> в </a:t>
            </a:r>
            <a:r>
              <a:rPr lang="en-US" dirty="0" err="1"/>
              <a:t>решения</a:t>
            </a:r>
            <a:r>
              <a:rPr lang="en-US" dirty="0"/>
              <a:t> (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означает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делать</a:t>
            </a:r>
            <a:r>
              <a:rPr lang="en-US" dirty="0"/>
              <a:t>),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навигация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рискам</a:t>
            </a:r>
            <a:r>
              <a:rPr lang="en-US" dirty="0"/>
              <a:t> (</a:t>
            </a:r>
            <a:r>
              <a:rPr lang="en-US" dirty="0" err="1"/>
              <a:t>налоги</a:t>
            </a:r>
            <a:r>
              <a:rPr lang="en-US" dirty="0"/>
              <a:t>, </a:t>
            </a:r>
            <a:r>
              <a:rPr lang="en-US" dirty="0" err="1"/>
              <a:t>договоры</a:t>
            </a:r>
            <a:r>
              <a:rPr lang="en-US" dirty="0"/>
              <a:t>, </a:t>
            </a:r>
            <a:r>
              <a:rPr lang="en-US" dirty="0" err="1"/>
              <a:t>дебиторка</a:t>
            </a:r>
            <a:r>
              <a:rPr lang="en-US" dirty="0"/>
              <a:t>, </a:t>
            </a:r>
            <a:r>
              <a:rPr lang="en-US" dirty="0" err="1"/>
              <a:t>кассовые</a:t>
            </a:r>
            <a:r>
              <a:rPr lang="en-US" dirty="0"/>
              <a:t> </a:t>
            </a:r>
            <a:r>
              <a:rPr lang="en-US" dirty="0" err="1"/>
              <a:t>разрывы</a:t>
            </a:r>
            <a:r>
              <a:rPr lang="en-US" dirty="0"/>
              <a:t>),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партнёр</a:t>
            </a:r>
            <a:r>
              <a:rPr lang="en-US" dirty="0"/>
              <a:t> </a:t>
            </a:r>
            <a:r>
              <a:rPr lang="en-US" dirty="0" err="1"/>
              <a:t>директора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экономике</a:t>
            </a:r>
            <a:r>
              <a:rPr lang="en-US" dirty="0"/>
              <a:t> и </a:t>
            </a:r>
            <a:r>
              <a:rPr lang="en-US" dirty="0" err="1"/>
              <a:t>дисциплине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УНФ помогает считать unit-экономику “по факту” на данных: </a:t>
            </a:r>
            <a:r>
              <a:rPr lang="ru-RU" b="1"/>
              <a:t>заказ → доход → себестоимость → расходы → прибыль</a:t>
            </a:r>
            <a:r>
              <a:rPr lang="ru-RU"/>
              <a:t>, а значит можно понять, </a:t>
            </a:r>
            <a:r>
              <a:rPr lang="ru-RU" b="1"/>
              <a:t>что реально приносит деньги</a:t>
            </a:r>
            <a:r>
              <a:rPr lang="ru-RU"/>
              <a:t> и окупается ли реклама.</a:t>
            </a:r>
            <a:endParaRPr/>
          </a:p>
          <a:p>
            <a:pPr>
              <a:defRPr/>
            </a:pPr>
            <a:r>
              <a:rPr lang="ru-RU" b="1"/>
              <a:t>Сводный отчёт по заказам — основа unit-экономики</a:t>
            </a:r>
            <a:endParaRPr/>
          </a:p>
          <a:p>
            <a:pPr>
              <a:defRPr/>
            </a:pPr>
            <a:r>
              <a:rPr lang="ru-RU"/>
              <a:t>В УНФ можно собрать </a:t>
            </a:r>
            <a:r>
              <a:rPr lang="ru-RU" b="1"/>
              <a:t>сводный отчёт по заказам</a:t>
            </a:r>
            <a:r>
              <a:rPr lang="ru-RU"/>
              <a:t> (в разрезе заказов/клиентов/менеджеров/каналов), где видны ключевые показатели:</a:t>
            </a:r>
            <a:endParaRPr/>
          </a:p>
          <a:p>
            <a:pPr>
              <a:defRPr/>
            </a:pPr>
            <a:r>
              <a:rPr lang="ru-RU" b="1"/>
              <a:t>Выручка по заказу</a:t>
            </a:r>
            <a:endParaRPr lang="ru-RU"/>
          </a:p>
          <a:p>
            <a:pPr>
              <a:defRPr/>
            </a:pPr>
            <a:r>
              <a:rPr lang="ru-RU" b="1"/>
              <a:t>Себестоимость</a:t>
            </a:r>
            <a:r>
              <a:rPr lang="ru-RU"/>
              <a:t> (товары/материалы/работы)</a:t>
            </a:r>
            <a:endParaRPr/>
          </a:p>
          <a:p>
            <a:pPr>
              <a:defRPr/>
            </a:pPr>
            <a:r>
              <a:rPr lang="ru-RU" b="1"/>
              <a:t>Валовая прибыль и маржа</a:t>
            </a:r>
            <a:endParaRPr lang="ru-RU"/>
          </a:p>
          <a:p>
            <a:pPr>
              <a:defRPr/>
            </a:pPr>
            <a:r>
              <a:rPr lang="ru-RU" b="1"/>
              <a:t>Доп.расходы, привязанные к заказу</a:t>
            </a:r>
            <a:r>
              <a:rPr lang="ru-RU"/>
              <a:t> (доставка/логистика, эквайринг/комиссии, упаковка и т.п.) — когда вы их относите на заказ</a:t>
            </a:r>
            <a:endParaRPr/>
          </a:p>
          <a:p>
            <a:pPr>
              <a:defRPr/>
            </a:pPr>
            <a:r>
              <a:rPr lang="ru-RU" b="1"/>
              <a:t>Итоговая прибыльность заказа</a:t>
            </a:r>
            <a:r>
              <a:rPr lang="ru-RU"/>
              <a:t> (упрощённая unit-маржа)</a:t>
            </a:r>
            <a:endParaRPr/>
          </a:p>
          <a:p>
            <a:pPr>
              <a:defRPr/>
            </a:pPr>
            <a:r>
              <a:rPr lang="ru-RU" b="1"/>
              <a:t>Что получает директор:</a:t>
            </a:r>
            <a:r>
              <a:rPr lang="ru-RU"/>
              <a:t> “какие заказы прибыльные, какие — оборотные, какие — убыточные”.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Когда в заказе фиксируется </a:t>
            </a:r>
            <a:r>
              <a:rPr lang="ru-RU" b="1"/>
              <a:t>источник/канал</a:t>
            </a:r>
            <a:r>
              <a:rPr lang="ru-RU"/>
              <a:t> (например: Instagram, Kaspi, сайт, рекомендация, холодные звонки) и </a:t>
            </a:r>
            <a:r>
              <a:rPr lang="ru-RU" b="1"/>
              <a:t>ответственный менеджер</a:t>
            </a:r>
            <a:r>
              <a:rPr lang="ru-RU"/>
              <a:t>, УНФ позволяет </a:t>
            </a:r>
            <a:r>
              <a:rPr lang="ru-RU" b="1"/>
              <a:t>расчитать ROI рекламной кампании  </a:t>
            </a:r>
            <a:endParaRPr/>
          </a:p>
          <a:p>
            <a:pPr>
              <a:defRPr/>
            </a:pPr>
            <a:r>
              <a:rPr lang="ru-RU"/>
              <a:t>Бухгалтер в УНФ может прийти не с “реклама дорогая”, а с управленческим выводом:</a:t>
            </a:r>
            <a:endParaRPr/>
          </a:p>
          <a:p>
            <a:pPr>
              <a:defRPr/>
            </a:pPr>
            <a:r>
              <a:rPr lang="ru-RU" b="1"/>
              <a:t>какой канал даёт лучшую unit-маржу</a:t>
            </a:r>
            <a:endParaRPr lang="ru-RU"/>
          </a:p>
          <a:p>
            <a:pPr>
              <a:defRPr/>
            </a:pPr>
            <a:r>
              <a:rPr lang="ru-RU" b="1"/>
              <a:t>где реклама окупается (ROI+)</a:t>
            </a:r>
            <a:r>
              <a:rPr lang="ru-RU"/>
              <a:t>, а где “жжём бюджет”</a:t>
            </a:r>
            <a:endParaRPr/>
          </a:p>
          <a:p>
            <a:pPr>
              <a:defRPr/>
            </a:pPr>
            <a:r>
              <a:rPr lang="ru-RU"/>
              <a:t>какие причины просадки: скидки, себестоимость, возвраты, логистика, комиссия</a:t>
            </a:r>
            <a:endParaRPr/>
          </a:p>
          <a:p>
            <a:pPr>
              <a:defRPr/>
            </a:pPr>
            <a:endParaRPr lang="ru-RU" b="1"/>
          </a:p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P&amp;L управленческий (доходы/расходы/прибыль) — пусть упрощённый, но регулярный.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ДДС управленческий (что реально происходит с деньгами).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Топ-показатели (дашборд на 1 страницу): выручка, валовая прибыль, маржа, дебиторка, остатки, ФОТ, точка безубыточности.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УНФ помогает бухгалтеру вести управленку регулярно, потому что в системе можно собрать </a:t>
            </a:r>
            <a:r>
              <a:rPr lang="ru-RU" b="1"/>
              <a:t>дашборд метрик</a:t>
            </a:r>
            <a:r>
              <a:rPr lang="ru-RU"/>
              <a:t>, поставить </a:t>
            </a:r>
            <a:r>
              <a:rPr lang="ru-RU" b="1"/>
              <a:t>цели</a:t>
            </a:r>
            <a:r>
              <a:rPr lang="ru-RU"/>
              <a:t> </a:t>
            </a:r>
            <a:r>
              <a:rPr lang="ru-RU" b="1"/>
              <a:t>Дашборд собственника</a:t>
            </a:r>
            <a:r>
              <a:rPr lang="ru-RU"/>
              <a:t>: ключевые показатели в одном окне — выручка, валовая прибыль/маржа, расходы, деньги, дебиторка, запасы, выполнение планов.</a:t>
            </a:r>
            <a:endParaRPr/>
          </a:p>
          <a:p>
            <a:pPr>
              <a:defRPr/>
            </a:pPr>
            <a:r>
              <a:rPr lang="ru-RU" b="1"/>
              <a:t>Метрики и цели</a:t>
            </a:r>
            <a:r>
              <a:rPr lang="ru-RU"/>
              <a:t>: можно задать ориентиры и отслеживать прогресс — “план/факт” и динамику по периодам.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УНФ помогает делать </a:t>
            </a:r>
            <a:r>
              <a:rPr lang="ru-RU" b="1"/>
              <a:t>упрощённый, но регулярный P&amp;L</a:t>
            </a:r>
            <a:r>
              <a:rPr lang="ru-RU"/>
              <a:t> (доходы → расходы → прибыль) </a:t>
            </a:r>
            <a:r>
              <a:rPr lang="ru-RU" b="1"/>
              <a:t>на данных из операций</a:t>
            </a:r>
            <a:r>
              <a:rPr lang="ru-RU"/>
              <a:t>, без ручной “сборки” в Excel.</a:t>
            </a:r>
            <a:endParaRPr/>
          </a:p>
          <a:p>
            <a:pPr>
              <a:defRPr/>
            </a:pPr>
            <a:r>
              <a:rPr lang="ru-RU" b="1"/>
              <a:t>Как именно УНФ помогает</a:t>
            </a:r>
            <a:endParaRPr lang="ru-RU"/>
          </a:p>
          <a:p>
            <a:pPr>
              <a:defRPr/>
            </a:pPr>
            <a:r>
              <a:rPr lang="ru-RU" b="1"/>
              <a:t>Доходы из продаж</a:t>
            </a:r>
            <a:r>
              <a:rPr lang="ru-RU"/>
              <a:t>: выручка формируется из заказов/реализаций по товарам, услугам, направлениям, менеджерам.</a:t>
            </a:r>
            <a:endParaRPr/>
          </a:p>
          <a:p>
            <a:pPr>
              <a:defRPr/>
            </a:pPr>
            <a:r>
              <a:rPr lang="ru-RU" b="1"/>
              <a:t>Себестоимость из закупок/склада/производства</a:t>
            </a:r>
            <a:r>
              <a:rPr lang="ru-RU"/>
              <a:t>: система связывает продажи с себестоимостью, поэтому видно </a:t>
            </a:r>
            <a:r>
              <a:rPr lang="ru-RU" b="1"/>
              <a:t>валовую прибыль и маржу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Расходы по статьям</a:t>
            </a:r>
            <a:r>
              <a:rPr lang="ru-RU"/>
              <a:t>: постоянные и переменные расходы фиксируются по статьям (аренда, связь, логистика, сервисы, ФОТ и др.) и попадают в аналитику.</a:t>
            </a:r>
            <a:endParaRPr/>
          </a:p>
          <a:p>
            <a:pPr>
              <a:defRPr/>
            </a:pPr>
            <a:r>
              <a:rPr lang="ru-RU" b="1"/>
              <a:t>Разрезы для управленца</a:t>
            </a:r>
            <a:r>
              <a:rPr lang="ru-RU"/>
              <a:t>: P&amp;L можно смотреть по периодам и аналитикам (подразделение/проект/направление/канал/точка), чтобы понимать </a:t>
            </a:r>
            <a:r>
              <a:rPr lang="ru-RU" b="1"/>
              <a:t>что реально зарабатывает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Регулярность и план-факт</a:t>
            </a:r>
            <a:r>
              <a:rPr lang="ru-RU"/>
              <a:t>: когда данные ведутся в одном контуре, P&amp;L можно обновлять </a:t>
            </a:r>
            <a:r>
              <a:rPr lang="ru-RU" b="1"/>
              <a:t>еженедельно/ежемесячно</a:t>
            </a:r>
            <a:r>
              <a:rPr lang="ru-RU"/>
              <a:t> и сравнивать с планом — быстро видеть отклонения и причины.</a:t>
            </a:r>
            <a:endParaRPr/>
          </a:p>
          <a:p>
            <a:pPr>
              <a:defRPr/>
            </a:pPr>
            <a:r>
              <a:rPr lang="ru-RU" b="1"/>
              <a:t>Что получает директор</a:t>
            </a:r>
            <a:endParaRPr lang="ru-RU"/>
          </a:p>
          <a:p>
            <a:pPr>
              <a:defRPr/>
            </a:pPr>
            <a:r>
              <a:rPr lang="ru-RU"/>
              <a:t>Ответ на главный вопрос: </a:t>
            </a:r>
            <a:r>
              <a:rPr lang="ru-RU" b="1"/>
              <a:t>“мы заработали или просто прокрутили деньги?”</a:t>
            </a:r>
            <a:endParaRPr lang="ru-RU"/>
          </a:p>
          <a:p>
            <a:pPr>
              <a:defRPr/>
            </a:pPr>
            <a:r>
              <a:rPr lang="ru-RU"/>
              <a:t>Основание для решений: цены, скидки, ассортимент, расходы, мотивация.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 dirty="0"/>
              <a:t>включить бюджетирование: доходы/расходы (P&amp;L), движение денег (ДДС) и управленческий баланс. </a:t>
            </a:r>
            <a:br>
              <a:rPr lang="ru-RU" dirty="0"/>
            </a:br>
            <a:r>
              <a:rPr lang="ru-RU" dirty="0"/>
              <a:t>Бюджет доходов и расходов (P&amp;L) — план прибыли и контроль отклонений </a:t>
            </a:r>
            <a:br>
              <a:rPr lang="ru-RU" dirty="0"/>
            </a:br>
            <a:r>
              <a:rPr lang="ru-RU" dirty="0"/>
              <a:t>Бюджет ДДС — прогноз кассы, контроль кассовых разрывов и приоритетов платежей </a:t>
            </a:r>
            <a:br>
              <a:rPr lang="ru-RU" dirty="0"/>
            </a:br>
            <a:r>
              <a:rPr lang="ru-RU" dirty="0"/>
              <a:t>Управленческий баланс — контроль структуры активов/обязательств (деньги, </a:t>
            </a:r>
            <a:r>
              <a:rPr lang="ru-RU" dirty="0" err="1"/>
              <a:t>дебиторка</a:t>
            </a:r>
            <a:r>
              <a:rPr lang="ru-RU" dirty="0"/>
              <a:t>, запасы, долги)</a:t>
            </a:r>
            <a:br>
              <a:rPr lang="ru-RU" dirty="0"/>
            </a:br>
            <a:r>
              <a:rPr lang="ru-RU" dirty="0"/>
              <a:t>Управление бизнесом “на приборах”: видим цели, контролируем планы, заранее замечаем отклонения и принимаем решения до того, как прибыль и деньги разъедутся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 b="1"/>
              <a:t>Почему важно выходить на 3 уровень именно сейчас</a:t>
            </a:r>
            <a:endParaRPr/>
          </a:p>
          <a:p>
            <a:pPr>
              <a:defRPr/>
            </a:pPr>
            <a:r>
              <a:rPr lang="ru-RU" b="1"/>
              <a:t>маржа тонкая</a:t>
            </a:r>
            <a:r>
              <a:rPr lang="ru-RU"/>
              <a:t> → ошибка в скидке/себестоимости сразу “съедает” прибыль</a:t>
            </a:r>
            <a:endParaRPr/>
          </a:p>
          <a:p>
            <a:pPr>
              <a:defRPr/>
            </a:pPr>
            <a:r>
              <a:rPr lang="ru-RU" b="1"/>
              <a:t>кассовые разрывы</a:t>
            </a:r>
            <a:r>
              <a:rPr lang="ru-RU"/>
              <a:t> стоят дорого → нужен прогноз и приоритизация платежей</a:t>
            </a:r>
            <a:endParaRPr/>
          </a:p>
          <a:p>
            <a:pPr>
              <a:defRPr/>
            </a:pPr>
            <a:r>
              <a:rPr lang="ru-RU" b="1"/>
              <a:t>дебиторка</a:t>
            </a:r>
            <a:r>
              <a:rPr lang="ru-RU"/>
              <a:t> превращает бизнес в “банк для клиентов” → нужна дисциплина по срокам</a:t>
            </a:r>
            <a:endParaRPr/>
          </a:p>
          <a:p>
            <a:pPr>
              <a:defRPr/>
            </a:pPr>
            <a:r>
              <a:rPr lang="ru-RU"/>
              <a:t>директору нужны решения </a:t>
            </a:r>
            <a:r>
              <a:rPr lang="ru-RU" b="1"/>
              <a:t>на неделе</a:t>
            </a:r>
            <a:r>
              <a:rPr lang="ru-RU"/>
              <a:t>, а не “по итогам месяца”</a:t>
            </a:r>
            <a:endParaRPr/>
          </a:p>
          <a:p>
            <a:pPr>
              <a:defRPr/>
            </a:pPr>
            <a:br>
              <a:rPr lang="ru-RU"/>
            </a:br>
            <a:endParaRPr lang="ru-RU"/>
          </a:p>
          <a:p>
            <a:pPr>
              <a:defRPr/>
            </a:pPr>
            <a:r>
              <a:rPr lang="ru-RU" b="1"/>
              <a:t>Почему без УНФ 3 уровень почти недостижим</a:t>
            </a:r>
            <a:endParaRPr/>
          </a:p>
          <a:p>
            <a:pPr>
              <a:defRPr/>
            </a:pPr>
            <a:r>
              <a:rPr lang="ru-RU"/>
              <a:t>УНФ даёт основу для роли партнёра:</a:t>
            </a:r>
            <a:endParaRPr/>
          </a:p>
          <a:p>
            <a:pPr>
              <a:defRPr/>
            </a:pPr>
            <a:r>
              <a:rPr lang="ru-RU" b="1"/>
              <a:t>единый контур данных</a:t>
            </a:r>
            <a:r>
              <a:rPr lang="ru-RU"/>
              <a:t> (продажи-склад-закупки-деньги) → “одна версия правды”</a:t>
            </a:r>
            <a:endParaRPr/>
          </a:p>
          <a:p>
            <a:pPr>
              <a:defRPr/>
            </a:pPr>
            <a:r>
              <a:rPr lang="ru-RU" b="1"/>
              <a:t>платёжный календарь + бюджеты (P&amp;L/ДДС/упр. баланс)</a:t>
            </a:r>
            <a:r>
              <a:rPr lang="ru-RU"/>
              <a:t> → управление вперёд</a:t>
            </a:r>
            <a:endParaRPr/>
          </a:p>
          <a:p>
            <a:pPr>
              <a:defRPr/>
            </a:pPr>
            <a:r>
              <a:rPr lang="ru-RU" b="1"/>
              <a:t>дашборд, метрики и цели</a:t>
            </a:r>
            <a:r>
              <a:rPr lang="ru-RU"/>
              <a:t> → регулярный контроль, а не разовый отчёт</a:t>
            </a:r>
            <a:endParaRPr/>
          </a:p>
          <a:p>
            <a:pPr>
              <a:defRPr/>
            </a:pPr>
            <a:r>
              <a:rPr lang="ru-RU" b="1"/>
              <a:t>аналитика прибыли</a:t>
            </a:r>
            <a:r>
              <a:rPr lang="ru-RU"/>
              <a:t> (по товарам/клиентам/менеджерам) → решения по марже и мотивации</a:t>
            </a:r>
            <a:endParaRPr/>
          </a:p>
          <a:p>
            <a:pPr>
              <a:defRPr/>
            </a:pPr>
            <a:r>
              <a:rPr lang="ru-RU" b="1"/>
              <a:t>дебиторка по срокам</a:t>
            </a:r>
            <a:r>
              <a:rPr lang="ru-RU"/>
              <a:t> → управляемая дисциплина и ускорение денег</a:t>
            </a:r>
            <a:endParaRPr/>
          </a:p>
          <a:p>
            <a:pPr>
              <a:defRPr/>
            </a:pPr>
            <a:r>
              <a:rPr lang="ru-RU"/>
              <a:t>Уровень 3 — это когда бухгалтер помогает директору </a:t>
            </a:r>
            <a:r>
              <a:rPr lang="ru-RU" b="1"/>
              <a:t>зарабатывать и сохранять деньги</a:t>
            </a:r>
            <a:r>
              <a:rPr lang="ru-RU"/>
              <a:t>, а не просто “правильно учитывать”.</a:t>
            </a:r>
            <a:br>
              <a:rPr lang="ru-RU"/>
            </a:br>
            <a:r>
              <a:rPr lang="ru-RU"/>
              <a:t>УНФ — инструмент, который делает это возможным на ежедневных данных.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5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 dirty="0"/>
              <a:t>В МСБ </a:t>
            </a:r>
            <a:r>
              <a:rPr lang="en-US" dirty="0" err="1"/>
              <a:t>почти</a:t>
            </a:r>
            <a:r>
              <a:rPr lang="en-US" dirty="0"/>
              <a:t> </a:t>
            </a:r>
            <a:r>
              <a:rPr lang="en-US" dirty="0" err="1"/>
              <a:t>всегда</a:t>
            </a:r>
            <a:r>
              <a:rPr lang="en-US" dirty="0"/>
              <a:t> </a:t>
            </a:r>
            <a:r>
              <a:rPr lang="en-US" dirty="0" err="1"/>
              <a:t>ограничены</a:t>
            </a:r>
            <a:r>
              <a:rPr lang="en-US" dirty="0"/>
              <a:t> </a:t>
            </a:r>
            <a:r>
              <a:rPr lang="en-US" dirty="0" err="1"/>
              <a:t>ресурсы</a:t>
            </a:r>
            <a:r>
              <a:rPr lang="en-US" dirty="0"/>
              <a:t>: </a:t>
            </a:r>
            <a:r>
              <a:rPr lang="en-US" dirty="0" err="1"/>
              <a:t>нет</a:t>
            </a:r>
            <a:r>
              <a:rPr lang="en-US" dirty="0"/>
              <a:t> </a:t>
            </a:r>
            <a:r>
              <a:rPr lang="en-US" dirty="0" err="1"/>
              <a:t>финдиректора</a:t>
            </a:r>
            <a:r>
              <a:rPr lang="en-US" dirty="0"/>
              <a:t>, </a:t>
            </a:r>
            <a:r>
              <a:rPr lang="en-US" dirty="0" err="1"/>
              <a:t>нет</a:t>
            </a:r>
            <a:r>
              <a:rPr lang="en-US" dirty="0"/>
              <a:t> </a:t>
            </a:r>
            <a:r>
              <a:rPr lang="en-US" dirty="0" err="1"/>
              <a:t>отдельного</a:t>
            </a:r>
            <a:r>
              <a:rPr lang="en-US" dirty="0"/>
              <a:t> </a:t>
            </a:r>
            <a:r>
              <a:rPr lang="en-US" dirty="0" err="1"/>
              <a:t>казначея</a:t>
            </a:r>
            <a:r>
              <a:rPr lang="en-US" dirty="0"/>
              <a:t>, </a:t>
            </a:r>
            <a:r>
              <a:rPr lang="en-US" dirty="0" err="1"/>
              <a:t>нет</a:t>
            </a:r>
            <a:r>
              <a:rPr lang="en-US" dirty="0"/>
              <a:t> </a:t>
            </a:r>
            <a:r>
              <a:rPr lang="en-US" dirty="0" err="1"/>
              <a:t>отдела</a:t>
            </a:r>
            <a:r>
              <a:rPr lang="en-US" dirty="0"/>
              <a:t> </a:t>
            </a:r>
            <a:r>
              <a:rPr lang="en-US" dirty="0" err="1"/>
              <a:t>контроллинга</a:t>
            </a:r>
            <a:r>
              <a:rPr lang="en-US" dirty="0"/>
              <a:t>. А </a:t>
            </a:r>
            <a:r>
              <a:rPr lang="en-US" dirty="0" err="1"/>
              <a:t>внешняя</a:t>
            </a:r>
            <a:r>
              <a:rPr lang="en-US" dirty="0"/>
              <a:t> </a:t>
            </a:r>
            <a:r>
              <a:rPr lang="en-US" dirty="0" err="1"/>
              <a:t>среда</a:t>
            </a:r>
            <a:r>
              <a:rPr lang="en-US" dirty="0"/>
              <a:t> </a:t>
            </a:r>
            <a:r>
              <a:rPr lang="en-US" dirty="0" err="1"/>
              <a:t>стала</a:t>
            </a:r>
            <a:r>
              <a:rPr lang="en-US" dirty="0"/>
              <a:t> </a:t>
            </a:r>
            <a:r>
              <a:rPr lang="en-US" dirty="0" err="1"/>
              <a:t>требовать</a:t>
            </a:r>
            <a:r>
              <a:rPr lang="en-US" dirty="0"/>
              <a:t> </a:t>
            </a:r>
            <a:r>
              <a:rPr lang="en-US" dirty="0" err="1"/>
              <a:t>ежедневного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 </a:t>
            </a:r>
            <a:r>
              <a:rPr lang="en-US" dirty="0" err="1"/>
              <a:t>экономикой</a:t>
            </a:r>
            <a:r>
              <a:rPr lang="en-US" dirty="0"/>
              <a:t>: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Маржа</a:t>
            </a:r>
            <a:r>
              <a:rPr lang="en-US" dirty="0"/>
              <a:t> “</a:t>
            </a:r>
            <a:r>
              <a:rPr lang="en-US" dirty="0" err="1"/>
              <a:t>тоньше</a:t>
            </a:r>
            <a:r>
              <a:rPr lang="en-US" dirty="0"/>
              <a:t>”: </a:t>
            </a:r>
            <a:r>
              <a:rPr lang="en-US" dirty="0" err="1"/>
              <a:t>ошибка</a:t>
            </a:r>
            <a:r>
              <a:rPr lang="en-US" dirty="0"/>
              <a:t> в </a:t>
            </a:r>
            <a:r>
              <a:rPr lang="en-US" dirty="0" err="1"/>
              <a:t>цене</a:t>
            </a:r>
            <a:r>
              <a:rPr lang="en-US" dirty="0"/>
              <a:t>/</a:t>
            </a:r>
            <a:r>
              <a:rPr lang="en-US" dirty="0" err="1"/>
              <a:t>скидке</a:t>
            </a:r>
            <a:r>
              <a:rPr lang="en-US" dirty="0"/>
              <a:t>/</a:t>
            </a:r>
            <a:r>
              <a:rPr lang="en-US" dirty="0" err="1"/>
              <a:t>закупке</a:t>
            </a:r>
            <a:r>
              <a:rPr lang="en-US" dirty="0"/>
              <a:t> </a:t>
            </a:r>
            <a:r>
              <a:rPr lang="en-US" dirty="0" err="1"/>
              <a:t>быстро</a:t>
            </a:r>
            <a:r>
              <a:rPr lang="en-US" dirty="0"/>
              <a:t> </a:t>
            </a:r>
            <a:r>
              <a:rPr lang="en-US" dirty="0" err="1"/>
              <a:t>съедает</a:t>
            </a:r>
            <a:r>
              <a:rPr lang="en-US" dirty="0"/>
              <a:t> </a:t>
            </a:r>
            <a:r>
              <a:rPr lang="en-US" dirty="0" err="1"/>
              <a:t>прибыль</a:t>
            </a:r>
            <a:r>
              <a:rPr lang="en-US" dirty="0"/>
              <a:t>.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Деньги</a:t>
            </a:r>
            <a:r>
              <a:rPr lang="en-US" dirty="0"/>
              <a:t> </a:t>
            </a:r>
            <a:r>
              <a:rPr lang="en-US" dirty="0" err="1"/>
              <a:t>дорожают</a:t>
            </a:r>
            <a:r>
              <a:rPr lang="en-US" dirty="0"/>
              <a:t>: </a:t>
            </a:r>
            <a:r>
              <a:rPr lang="en-US" dirty="0" err="1"/>
              <a:t>кассовые</a:t>
            </a:r>
            <a:r>
              <a:rPr lang="en-US" dirty="0"/>
              <a:t> </a:t>
            </a:r>
            <a:r>
              <a:rPr lang="en-US" dirty="0" err="1"/>
              <a:t>разрывы</a:t>
            </a:r>
            <a:r>
              <a:rPr lang="en-US" dirty="0"/>
              <a:t> и </a:t>
            </a:r>
            <a:r>
              <a:rPr lang="en-US" dirty="0" err="1"/>
              <a:t>кредитование</a:t>
            </a:r>
            <a:r>
              <a:rPr lang="en-US" dirty="0"/>
              <a:t> </a:t>
            </a:r>
            <a:r>
              <a:rPr lang="en-US" dirty="0" err="1"/>
              <a:t>обходятся</a:t>
            </a:r>
            <a:r>
              <a:rPr lang="en-US" dirty="0"/>
              <a:t> </a:t>
            </a:r>
            <a:r>
              <a:rPr lang="en-US" dirty="0" err="1"/>
              <a:t>дорого</a:t>
            </a:r>
            <a:r>
              <a:rPr lang="en-US" dirty="0"/>
              <a:t> → </a:t>
            </a:r>
            <a:r>
              <a:rPr lang="en-US" dirty="0" err="1"/>
              <a:t>нужен</a:t>
            </a:r>
            <a:r>
              <a:rPr lang="en-US" dirty="0"/>
              <a:t> </a:t>
            </a:r>
            <a:r>
              <a:rPr lang="en-US" dirty="0" err="1"/>
              <a:t>прогноз</a:t>
            </a:r>
            <a:r>
              <a:rPr lang="en-US" dirty="0"/>
              <a:t> и </a:t>
            </a:r>
            <a:r>
              <a:rPr lang="en-US" dirty="0" err="1"/>
              <a:t>дисциплина</a:t>
            </a:r>
            <a:r>
              <a:rPr lang="en-US" dirty="0"/>
              <a:t>.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Платежная </a:t>
            </a:r>
            <a:r>
              <a:rPr lang="en-US" dirty="0" err="1"/>
              <a:t>дисциплина</a:t>
            </a:r>
            <a:r>
              <a:rPr lang="en-US" dirty="0"/>
              <a:t> </a:t>
            </a:r>
            <a:r>
              <a:rPr lang="en-US" dirty="0" err="1"/>
              <a:t>клиентов</a:t>
            </a:r>
            <a:r>
              <a:rPr lang="en-US" dirty="0"/>
              <a:t> </a:t>
            </a:r>
            <a:r>
              <a:rPr lang="en-US" dirty="0" err="1"/>
              <a:t>просела</a:t>
            </a:r>
            <a:r>
              <a:rPr lang="en-US" dirty="0"/>
              <a:t>: </a:t>
            </a:r>
            <a:r>
              <a:rPr lang="en-US" dirty="0" err="1"/>
              <a:t>дебиторка</a:t>
            </a:r>
            <a:r>
              <a:rPr lang="en-US" dirty="0"/>
              <a:t> </a:t>
            </a:r>
            <a:r>
              <a:rPr lang="en-US" dirty="0" err="1"/>
              <a:t>становится</a:t>
            </a:r>
            <a:r>
              <a:rPr lang="en-US" dirty="0"/>
              <a:t> “</a:t>
            </a:r>
            <a:r>
              <a:rPr lang="en-US" dirty="0" err="1"/>
              <a:t>скрытым</a:t>
            </a:r>
            <a:r>
              <a:rPr lang="en-US" dirty="0"/>
              <a:t> </a:t>
            </a:r>
            <a:r>
              <a:rPr lang="en-US" dirty="0" err="1"/>
              <a:t>кредитом</a:t>
            </a:r>
            <a:r>
              <a:rPr lang="en-US" dirty="0"/>
              <a:t>” </a:t>
            </a:r>
            <a:r>
              <a:rPr lang="en-US" dirty="0" err="1"/>
              <a:t>клиентам</a:t>
            </a:r>
            <a:r>
              <a:rPr lang="en-US" dirty="0"/>
              <a:t>.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Рост</a:t>
            </a:r>
            <a:r>
              <a:rPr lang="en-US" dirty="0"/>
              <a:t> </a:t>
            </a:r>
            <a:r>
              <a:rPr lang="en-US" dirty="0" err="1"/>
              <a:t>операционных</a:t>
            </a:r>
            <a:r>
              <a:rPr lang="en-US" dirty="0"/>
              <a:t> </a:t>
            </a:r>
            <a:r>
              <a:rPr lang="en-US" dirty="0" err="1"/>
              <a:t>расходов</a:t>
            </a:r>
            <a:r>
              <a:rPr lang="en-US" dirty="0"/>
              <a:t>: </a:t>
            </a:r>
            <a:r>
              <a:rPr lang="en-US" dirty="0" err="1"/>
              <a:t>аренда</a:t>
            </a:r>
            <a:r>
              <a:rPr lang="en-US" dirty="0"/>
              <a:t>, </a:t>
            </a:r>
            <a:r>
              <a:rPr lang="en-US" dirty="0" err="1"/>
              <a:t>логистика</a:t>
            </a:r>
            <a:r>
              <a:rPr lang="en-US" dirty="0"/>
              <a:t>, ФОТ — </a:t>
            </a:r>
            <a:r>
              <a:rPr lang="en-US" dirty="0" err="1"/>
              <a:t>всё</a:t>
            </a:r>
            <a:r>
              <a:rPr lang="en-US" dirty="0"/>
              <a:t> </a:t>
            </a:r>
            <a:r>
              <a:rPr lang="en-US" dirty="0" err="1"/>
              <a:t>требует</a:t>
            </a:r>
            <a:r>
              <a:rPr lang="en-US" dirty="0"/>
              <a:t> </a:t>
            </a:r>
            <a:r>
              <a:rPr lang="en-US" dirty="0" err="1"/>
              <a:t>контроля</a:t>
            </a:r>
            <a:r>
              <a:rPr lang="en-US" dirty="0"/>
              <a:t> и </a:t>
            </a:r>
            <a:r>
              <a:rPr lang="en-US" dirty="0" err="1"/>
              <a:t>нормирования</a:t>
            </a:r>
            <a:r>
              <a:rPr lang="en-US" dirty="0"/>
              <a:t>.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Скорость</a:t>
            </a:r>
            <a:r>
              <a:rPr lang="en-US" dirty="0"/>
              <a:t> </a:t>
            </a:r>
            <a:r>
              <a:rPr lang="en-US" dirty="0" err="1"/>
              <a:t>решений</a:t>
            </a:r>
            <a:r>
              <a:rPr lang="en-US" dirty="0"/>
              <a:t> </a:t>
            </a:r>
            <a:r>
              <a:rPr lang="en-US" dirty="0" err="1"/>
              <a:t>выросла</a:t>
            </a:r>
            <a:r>
              <a:rPr lang="en-US" dirty="0"/>
              <a:t>: </a:t>
            </a:r>
            <a:r>
              <a:rPr lang="en-US" dirty="0" err="1"/>
              <a:t>директору</a:t>
            </a:r>
            <a:r>
              <a:rPr lang="en-US" dirty="0"/>
              <a:t> </a:t>
            </a:r>
            <a:r>
              <a:rPr lang="en-US" dirty="0" err="1"/>
              <a:t>нужно</a:t>
            </a:r>
            <a:r>
              <a:rPr lang="en-US" dirty="0"/>
              <a:t> </a:t>
            </a:r>
            <a:r>
              <a:rPr lang="en-US" dirty="0" err="1"/>
              <a:t>понимать</a:t>
            </a:r>
            <a:r>
              <a:rPr lang="en-US" dirty="0"/>
              <a:t> </a:t>
            </a:r>
            <a:r>
              <a:rPr lang="en-US" dirty="0" err="1"/>
              <a:t>цифры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“</a:t>
            </a:r>
            <a:r>
              <a:rPr lang="en-US" dirty="0" err="1"/>
              <a:t>через</a:t>
            </a:r>
            <a:r>
              <a:rPr lang="en-US" dirty="0"/>
              <a:t> </a:t>
            </a:r>
            <a:r>
              <a:rPr lang="en-US" dirty="0" err="1"/>
              <a:t>месяц</a:t>
            </a:r>
            <a:r>
              <a:rPr lang="en-US" dirty="0"/>
              <a:t>”, а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этой</a:t>
            </a:r>
            <a:r>
              <a:rPr lang="en-US" dirty="0"/>
              <a:t> </a:t>
            </a:r>
            <a:r>
              <a:rPr lang="en-US" dirty="0" err="1"/>
              <a:t>неделе</a:t>
            </a:r>
            <a:r>
              <a:rPr lang="en-US" dirty="0"/>
              <a:t>.</a:t>
            </a:r>
            <a:endParaRPr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Иными</a:t>
            </a:r>
            <a:r>
              <a:rPr lang="en-US" dirty="0"/>
              <a:t> </a:t>
            </a:r>
            <a:r>
              <a:rPr lang="en-US" dirty="0" err="1"/>
              <a:t>словами</a:t>
            </a:r>
            <a:r>
              <a:rPr lang="en-US" dirty="0"/>
              <a:t>: </a:t>
            </a:r>
            <a:r>
              <a:rPr lang="en-US" dirty="0" err="1"/>
              <a:t>бухгалтер</a:t>
            </a:r>
            <a:r>
              <a:rPr lang="en-US" dirty="0"/>
              <a:t> </a:t>
            </a:r>
            <a:r>
              <a:rPr lang="en-US" dirty="0" err="1"/>
              <a:t>становится</a:t>
            </a:r>
            <a:r>
              <a:rPr lang="en-US" dirty="0"/>
              <a:t> </a:t>
            </a:r>
            <a:r>
              <a:rPr lang="en-US" dirty="0" err="1"/>
              <a:t>тем</a:t>
            </a:r>
            <a:r>
              <a:rPr lang="en-US" dirty="0"/>
              <a:t>, </a:t>
            </a:r>
            <a:r>
              <a:rPr lang="en-US" dirty="0" err="1"/>
              <a:t>кто</a:t>
            </a:r>
            <a:r>
              <a:rPr lang="en-US" dirty="0"/>
              <a:t> </a:t>
            </a:r>
            <a:r>
              <a:rPr lang="en-US" dirty="0" err="1"/>
              <a:t>помогает</a:t>
            </a:r>
            <a:r>
              <a:rPr lang="en-US" dirty="0"/>
              <a:t> </a:t>
            </a:r>
            <a:r>
              <a:rPr lang="en-US" dirty="0" err="1"/>
              <a:t>директору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только</a:t>
            </a:r>
            <a:r>
              <a:rPr lang="en-US" dirty="0"/>
              <a:t> “</a:t>
            </a:r>
            <a:r>
              <a:rPr lang="en-US" dirty="0" err="1"/>
              <a:t>правильно</a:t>
            </a:r>
            <a:r>
              <a:rPr lang="en-US" dirty="0"/>
              <a:t> </a:t>
            </a:r>
            <a:r>
              <a:rPr lang="en-US" dirty="0" err="1"/>
              <a:t>посчитать</a:t>
            </a:r>
            <a:r>
              <a:rPr lang="en-US" dirty="0"/>
              <a:t> </a:t>
            </a:r>
            <a:r>
              <a:rPr lang="en-US" dirty="0" err="1"/>
              <a:t>прошлое</a:t>
            </a:r>
            <a:r>
              <a:rPr lang="en-US" dirty="0"/>
              <a:t>”, </a:t>
            </a:r>
            <a:r>
              <a:rPr lang="en-US" dirty="0" err="1"/>
              <a:t>но</a:t>
            </a:r>
            <a:r>
              <a:rPr lang="en-US" dirty="0"/>
              <a:t> и “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проиграть</a:t>
            </a:r>
            <a:r>
              <a:rPr lang="en-US" dirty="0"/>
              <a:t> </a:t>
            </a:r>
            <a:r>
              <a:rPr lang="en-US" dirty="0" err="1"/>
              <a:t>будущее</a:t>
            </a:r>
            <a:r>
              <a:rPr lang="en-US" dirty="0"/>
              <a:t>”.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 b="1"/>
              <a:t>1С:УНФ (Управление нашей фирмой)</a:t>
            </a:r>
            <a:r>
              <a:rPr lang="ru-RU"/>
              <a:t> — это система для малого бизнеса, которая объединяет в одной программе:</a:t>
            </a:r>
            <a:endParaRPr/>
          </a:p>
          <a:p>
            <a:pPr>
              <a:defRPr/>
            </a:pPr>
            <a:r>
              <a:rPr lang="ru-RU" b="1"/>
              <a:t>Продажи и CRM</a:t>
            </a:r>
            <a:r>
              <a:rPr lang="ru-RU"/>
              <a:t> (клиенты, заказы, воронка)</a:t>
            </a:r>
            <a:endParaRPr/>
          </a:p>
          <a:p>
            <a:pPr>
              <a:defRPr/>
            </a:pPr>
            <a:r>
              <a:rPr lang="ru-RU" b="1"/>
              <a:t>Закупки и поставщики</a:t>
            </a:r>
            <a:endParaRPr lang="ru-RU"/>
          </a:p>
          <a:p>
            <a:pPr>
              <a:defRPr/>
            </a:pPr>
            <a:r>
              <a:rPr lang="ru-RU" b="1"/>
              <a:t>Склад и запасы</a:t>
            </a:r>
            <a:endParaRPr lang="ru-RU"/>
          </a:p>
          <a:p>
            <a:pPr>
              <a:defRPr/>
            </a:pPr>
            <a:r>
              <a:rPr lang="ru-RU" b="1"/>
              <a:t>Деньги и взаиморасчёты</a:t>
            </a:r>
            <a:r>
              <a:rPr lang="ru-RU"/>
              <a:t> (касса, банк, долги)</a:t>
            </a:r>
            <a:endParaRPr/>
          </a:p>
          <a:p>
            <a:pPr>
              <a:defRPr/>
            </a:pPr>
            <a:r>
              <a:rPr lang="ru-RU" b="1"/>
              <a:t>Работы/услуги и производство</a:t>
            </a:r>
            <a:r>
              <a:rPr lang="ru-RU"/>
              <a:t> (если нужно)</a:t>
            </a:r>
            <a:endParaRPr/>
          </a:p>
          <a:p>
            <a:pPr>
              <a:defRPr/>
            </a:pPr>
            <a:r>
              <a:rPr lang="ru-RU" b="1"/>
              <a:t>Аналитику и планирование</a:t>
            </a:r>
            <a:r>
              <a:rPr lang="ru-RU"/>
              <a:t> (план-факт, ключевые показатели)</a:t>
            </a:r>
            <a:endParaRPr/>
          </a:p>
          <a:p>
            <a:pPr>
              <a:defRPr/>
            </a:pPr>
            <a:r>
              <a:rPr lang="ru-RU" b="1"/>
              <a:t>Почему выбирают УНФ</a:t>
            </a:r>
            <a:endParaRPr lang="ru-RU"/>
          </a:p>
          <a:p>
            <a:pPr>
              <a:defRPr/>
            </a:pPr>
            <a:r>
              <a:rPr lang="ru-RU" b="1"/>
              <a:t>“Одна версия правды”</a:t>
            </a:r>
            <a:r>
              <a:rPr lang="ru-RU"/>
              <a:t>: данные не разрознены по Excel и чатам — всё в едином контуре</a:t>
            </a:r>
            <a:endParaRPr/>
          </a:p>
          <a:p>
            <a:pPr>
              <a:defRPr/>
            </a:pPr>
            <a:r>
              <a:rPr lang="ru-RU" b="1"/>
              <a:t>От процессов к цифрам</a:t>
            </a:r>
            <a:r>
              <a:rPr lang="ru-RU"/>
              <a:t>: операции сразу формируют аналитику (не нужно “собирать отчёт вручную”)</a:t>
            </a:r>
            <a:endParaRPr/>
          </a:p>
          <a:p>
            <a:pPr>
              <a:defRPr/>
            </a:pPr>
            <a:r>
              <a:rPr lang="ru-RU" b="1"/>
              <a:t>Быстрый управленческий эффект</a:t>
            </a:r>
            <a:r>
              <a:rPr lang="ru-RU"/>
              <a:t>: видно </a:t>
            </a:r>
            <a:r>
              <a:rPr lang="ru-RU" b="1"/>
              <a:t>деньги, дебиторку, запасы, маржу</a:t>
            </a:r>
            <a:r>
              <a:rPr lang="ru-RU"/>
              <a:t> — то, чем реально управляет директор</a:t>
            </a:r>
            <a:endParaRPr/>
          </a:p>
          <a:p>
            <a:pPr>
              <a:defRPr/>
            </a:pPr>
            <a:r>
              <a:rPr lang="ru-RU" b="1"/>
              <a:t>Подходит МСБ как mini-ERP</a:t>
            </a:r>
            <a:r>
              <a:rPr lang="ru-RU"/>
              <a:t>: закрывает основные задачи бизнеса без тяжёлой корпоративной ERP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 b="1"/>
              <a:t>УНФ — в нужном формате и с подключениями “вокруг бизнеса”</a:t>
            </a:r>
            <a:endParaRPr/>
          </a:p>
          <a:p>
            <a:pPr>
              <a:defRPr/>
            </a:pPr>
            <a:r>
              <a:rPr lang="ru-RU" b="1"/>
              <a:t>Форматы работы</a:t>
            </a:r>
            <a:endParaRPr lang="ru-RU"/>
          </a:p>
          <a:p>
            <a:pPr>
              <a:defRPr/>
            </a:pPr>
            <a:r>
              <a:rPr lang="ru-RU" b="1"/>
              <a:t>Облако (1C:Fresh)</a:t>
            </a:r>
            <a:r>
              <a:rPr lang="ru-RU"/>
              <a:t> — доступ из любого места, без сервера и сложной инфраструктуры </a:t>
            </a:r>
            <a:endParaRPr/>
          </a:p>
          <a:p>
            <a:pPr>
              <a:defRPr/>
            </a:pPr>
            <a:r>
              <a:rPr lang="ru-RU" b="1"/>
              <a:t>“Земля” (локальная установка)</a:t>
            </a:r>
            <a:r>
              <a:rPr lang="ru-RU"/>
              <a:t> — база на вашем сервере/ПК, контроль инфраструктуры и доступов (классический вариант 1С) </a:t>
            </a:r>
            <a:endParaRPr/>
          </a:p>
          <a:p>
            <a:pPr>
              <a:defRPr/>
            </a:pPr>
            <a:r>
              <a:rPr lang="ru-RU" b="1"/>
              <a:t>Мобильное приложение</a:t>
            </a:r>
            <a:r>
              <a:rPr lang="ru-RU"/>
              <a:t> — работать с ключевыми операциями “на ходу” (заказы, остатки, деньги и т.д.) </a:t>
            </a:r>
            <a:endParaRPr/>
          </a:p>
          <a:p>
            <a:pPr>
              <a:defRPr/>
            </a:pPr>
            <a:r>
              <a:rPr lang="ru-RU" b="1"/>
              <a:t>Подключения и интеграции</a:t>
            </a:r>
            <a:endParaRPr lang="ru-RU"/>
          </a:p>
          <a:p>
            <a:pPr>
              <a:defRPr/>
            </a:pPr>
            <a:r>
              <a:rPr lang="ru-RU" b="1"/>
              <a:t>Сайт / интернет-магазин</a:t>
            </a:r>
            <a:r>
              <a:rPr lang="ru-RU"/>
              <a:t>: обмен заказами, товарами, остатками (поддерживается интеграция/обмен) </a:t>
            </a:r>
            <a:endParaRPr/>
          </a:p>
          <a:p>
            <a:pPr>
              <a:defRPr/>
            </a:pPr>
            <a:r>
              <a:rPr lang="ru-RU" b="1"/>
              <a:t>Внешние сервисы и системы</a:t>
            </a:r>
            <a:r>
              <a:rPr lang="ru-RU"/>
              <a:t> (в т.ч. банки и онлайн-сервисы) — подключаются через типовые механизмы/настройки и с помощью партнёров </a:t>
            </a:r>
            <a:endParaRPr/>
          </a:p>
          <a:p>
            <a:pPr>
              <a:defRPr/>
            </a:pPr>
            <a:r>
              <a:rPr lang="ru-RU" b="1"/>
              <a:t>Почта и мессенджеры</a:t>
            </a:r>
            <a:r>
              <a:rPr lang="ru-RU"/>
              <a:t> — подключаются через коннекторы/интеграционные сервисы (для уведомлений, коммуникаций, рассылок) 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 b="1"/>
              <a:t>УНФ закрывает ключевые контуры управления МСБ — от продаж до финансового результата.</a:t>
            </a:r>
            <a:br>
              <a:rPr lang="ru-RU"/>
            </a:br>
            <a:r>
              <a:rPr lang="ru-RU"/>
              <a:t>Продажи и CRM фиксируют весь путь клиента: заявки → сделки → заказы → отгрузки — без потери обращений и с контролем цен/скидок.</a:t>
            </a:r>
            <a:br>
              <a:rPr lang="ru-RU"/>
            </a:br>
            <a:r>
              <a:rPr lang="ru-RU"/>
              <a:t>Деньги и платежи дают прозрачность кассы и банка, статей ДДС и планирования оплат — чтобы заранее видеть кассовые разрывы.</a:t>
            </a:r>
            <a:br>
              <a:rPr lang="ru-RU"/>
            </a:br>
            <a:r>
              <a:rPr lang="ru-RU"/>
              <a:t>Закупки и склад помогают держать остатки, резервы и закуп “под спрос”, контролировать дефицит и неликвид — чтобы деньги не застревали в запасах.</a:t>
            </a:r>
            <a:br>
              <a:rPr lang="ru-RU"/>
            </a:br>
            <a:r>
              <a:rPr lang="ru-RU"/>
              <a:t>Производство и услуги связывают заказы с материалами/работами, себестоимостью, этапами и сроками — чтобы прибыль была управляемой, а не случайной.</a:t>
            </a:r>
            <a:br>
              <a:rPr lang="ru-RU"/>
            </a:br>
            <a:r>
              <a:rPr lang="ru-RU"/>
              <a:t>Персонал позволяет распределять роли и задачи, учитывать начисления и контролировать затраты на людей в разрезе бизнеса и заказов.</a:t>
            </a:r>
            <a:br>
              <a:rPr lang="ru-RU"/>
            </a:br>
            <a:r>
              <a:rPr lang="ru-RU"/>
              <a:t>А блок “Анализ бизнеса” собирает всё в понятные отчёты для владельца: прибыль, деньги, баланс, эффективность клиентов и заказов — чтобы решения принимались на цифрах.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/>
              <a:t>Деньги и ликвидность (казначейство)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Платежный календарь на 2–8 недель: входящие/исходящие, обязательные платежи, приоритеты.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Контроль кассового разрыва: раннее предупреждение и план действий (перенос, рассрочка, ускорение оплат, стоп-расходы).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Правила платежей: кто согласует, лимиты, очередность, “что нельзя оплачивать без подтверждения”.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Платёжный календарь в 1С:УНФ — это инструмент, который переводит бухгалтера из роли “провёл платежи” в роль </a:t>
            </a:r>
            <a:r>
              <a:rPr lang="ru-RU" b="1"/>
              <a:t>помощника директора по экономике</a:t>
            </a:r>
            <a:r>
              <a:rPr lang="ru-RU"/>
              <a:t>, потому что даёт управляемость деньгами </a:t>
            </a:r>
            <a:r>
              <a:rPr lang="ru-RU" i="1"/>
              <a:t>вперёд</a:t>
            </a:r>
            <a:r>
              <a:rPr lang="ru-RU"/>
              <a:t>, а не “по факту”.</a:t>
            </a:r>
            <a:endParaRPr/>
          </a:p>
          <a:p>
            <a:pPr>
              <a:defRPr/>
            </a:pPr>
            <a:r>
              <a:rPr lang="ru-RU" b="1"/>
              <a:t>Как именно помогает в новой роли</a:t>
            </a:r>
            <a:endParaRPr/>
          </a:p>
          <a:p>
            <a:pPr>
              <a:defRPr/>
            </a:pPr>
            <a:r>
              <a:rPr lang="ru-RU" b="1"/>
              <a:t>1) Даёт директору прогноз ликвидности (раннее предупреждение)</a:t>
            </a:r>
            <a:endParaRPr lang="ru-RU"/>
          </a:p>
          <a:p>
            <a:pPr>
              <a:defRPr/>
            </a:pPr>
            <a:r>
              <a:rPr lang="ru-RU"/>
              <a:t>Бухгалтер видит, </a:t>
            </a:r>
            <a:r>
              <a:rPr lang="ru-RU" b="1"/>
              <a:t>какие поступления ожидаются</a:t>
            </a:r>
            <a:r>
              <a:rPr lang="ru-RU"/>
              <a:t> и </a:t>
            </a:r>
            <a:r>
              <a:rPr lang="ru-RU" b="1"/>
              <a:t>какие выплаты неизбежны</a:t>
            </a:r>
            <a:r>
              <a:rPr lang="ru-RU"/>
              <a:t> по датам.</a:t>
            </a:r>
            <a:endParaRPr/>
          </a:p>
          <a:p>
            <a:pPr>
              <a:defRPr/>
            </a:pPr>
            <a:r>
              <a:rPr lang="ru-RU"/>
              <a:t>Можно заранее ответить на главный вопрос директора:</a:t>
            </a:r>
            <a:br>
              <a:rPr lang="ru-RU"/>
            </a:br>
            <a:r>
              <a:rPr lang="ru-RU" i="1"/>
              <a:t>“Через 2 недели у нас будет плюс или кассовый разрыв?”</a:t>
            </a:r>
            <a:endParaRPr lang="ru-RU"/>
          </a:p>
          <a:p>
            <a:pPr>
              <a:defRPr/>
            </a:pPr>
            <a:r>
              <a:rPr lang="ru-RU" b="1"/>
              <a:t>2) Приоритизирует платежи — превращает “хаос оплат” в правила</a:t>
            </a:r>
            <a:endParaRPr lang="ru-RU"/>
          </a:p>
          <a:p>
            <a:pPr>
              <a:defRPr/>
            </a:pPr>
            <a:r>
              <a:rPr lang="ru-RU"/>
              <a:t>Календарь позволяет выстроить </a:t>
            </a:r>
            <a:r>
              <a:rPr lang="ru-RU" b="1"/>
              <a:t>очередность</a:t>
            </a:r>
            <a:r>
              <a:rPr lang="ru-RU"/>
              <a:t>: налоги/зарплата/критичные поставщики/аренда/прочее.</a:t>
            </a:r>
            <a:endParaRPr/>
          </a:p>
          <a:p>
            <a:pPr>
              <a:defRPr/>
            </a:pPr>
            <a:r>
              <a:rPr lang="ru-RU"/>
              <a:t>Бухгалтер помогает директору принимать решения: </a:t>
            </a:r>
            <a:r>
              <a:rPr lang="ru-RU" i="1"/>
              <a:t>что платим сейчас, что переносим, что согласуем отдельно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3) Управляет кассовыми разрывами, а не “тушит пожар”</a:t>
            </a:r>
            <a:endParaRPr lang="ru-RU"/>
          </a:p>
          <a:p>
            <a:pPr>
              <a:defRPr/>
            </a:pPr>
            <a:r>
              <a:rPr lang="ru-RU"/>
              <a:t>Если возникает разрыв, бухгалтер сразу предлагает сценарии:</a:t>
            </a:r>
            <a:endParaRPr/>
          </a:p>
          <a:p>
            <a:pPr lvl="1">
              <a:defRPr/>
            </a:pPr>
            <a:r>
              <a:rPr lang="ru-RU"/>
              <a:t>ускорить инкассацию дебиторки (напоминания, акты, стоп-отгрузка),</a:t>
            </a:r>
            <a:endParaRPr/>
          </a:p>
          <a:p>
            <a:pPr lvl="1">
              <a:defRPr/>
            </a:pPr>
            <a:r>
              <a:rPr lang="ru-RU"/>
              <a:t>перенести часть оплат/разбить на транши,</a:t>
            </a:r>
            <a:endParaRPr/>
          </a:p>
          <a:p>
            <a:pPr lvl="1">
              <a:defRPr/>
            </a:pPr>
            <a:r>
              <a:rPr lang="ru-RU"/>
              <a:t>ограничить необязательные расходы,</a:t>
            </a:r>
            <a:endParaRPr/>
          </a:p>
          <a:p>
            <a:pPr lvl="1">
              <a:defRPr/>
            </a:pPr>
            <a:r>
              <a:rPr lang="ru-RU"/>
              <a:t>согласовать кредитный/овердрафтный сценарий (если нужно).</a:t>
            </a:r>
            <a:endParaRPr/>
          </a:p>
          <a:p>
            <a:pPr>
              <a:defRPr/>
            </a:pPr>
            <a:r>
              <a:rPr lang="ru-RU"/>
              <a:t>Важно: это происходит </a:t>
            </a:r>
            <a:r>
              <a:rPr lang="ru-RU" b="1"/>
              <a:t>до</a:t>
            </a:r>
            <a:r>
              <a:rPr lang="ru-RU"/>
              <a:t> того, как денег не стало.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1.7.2013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ru-RU"/>
              <a:t>Платёжный календарь в УНФ превращает расходы из “поставили перед фактом” в управляемый процесс: </a:t>
            </a:r>
            <a:r>
              <a:rPr lang="ru-RU" b="1"/>
              <a:t>каждый расход проходит заявку → проверку → согласование → оплату</a:t>
            </a:r>
            <a:r>
              <a:rPr lang="ru-RU"/>
              <a:t>.</a:t>
            </a:r>
            <a:endParaRPr/>
          </a:p>
          <a:p>
            <a:pPr>
              <a:defRPr/>
            </a:pPr>
            <a:r>
              <a:rPr lang="ru-RU" b="1"/>
              <a:t>Что получает директор</a:t>
            </a:r>
            <a:endParaRPr lang="ru-RU"/>
          </a:p>
          <a:p>
            <a:pPr>
              <a:defRPr/>
            </a:pPr>
            <a:r>
              <a:rPr lang="ru-RU" b="1"/>
              <a:t>Дисциплину расходов</a:t>
            </a:r>
            <a:r>
              <a:rPr lang="ru-RU"/>
              <a:t>: нет “внезапных оплат” и эмоциональных решений</a:t>
            </a:r>
            <a:endParaRPr/>
          </a:p>
          <a:p>
            <a:pPr>
              <a:defRPr/>
            </a:pPr>
            <a:r>
              <a:rPr lang="ru-RU" b="1"/>
              <a:t>Прозрачную очередь платежей</a:t>
            </a:r>
            <a:r>
              <a:rPr lang="ru-RU"/>
              <a:t> и приоритеты</a:t>
            </a:r>
            <a:endParaRPr/>
          </a:p>
          <a:p>
            <a:pPr>
              <a:defRPr/>
            </a:pPr>
            <a:r>
              <a:rPr lang="ru-RU" b="1"/>
              <a:t>Управление кассовыми разрывами</a:t>
            </a:r>
            <a:r>
              <a:rPr lang="ru-RU"/>
              <a:t> заранее, а не “когда уже поздно”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r>
              <a:rPr lang="cs-CZ"/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TextBox 5">
            <a:extLst>
              <a:ext uri="{FF2B5EF4-FFF2-40B4-BE49-F238E27FC236}">
                <a16:creationId xmlns:a16="http://schemas.microsoft.com/office/drawing/2014/main" id="{E40C6D34-8985-1C4B-0D60-8B90DF990EE2}"/>
              </a:ext>
            </a:extLst>
          </p:cNvPr>
          <p:cNvSpPr txBox="1"/>
          <p:nvPr/>
        </p:nvSpPr>
        <p:spPr>
          <a:xfrm>
            <a:off x="1905000" y="4915471"/>
            <a:ext cx="13792200" cy="219419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</a:pPr>
            <a:r>
              <a:rPr lang="en-US" sz="4800" b="1" dirty="0">
                <a:latin typeface="Arial Bold"/>
                <a:ea typeface="Arial Bold"/>
                <a:cs typeface="Arial Bold"/>
                <a:sym typeface="Arial Bold"/>
              </a:rPr>
              <a:t>БУХГАЛТЕР В НОВОЙ РОЛИ:</a:t>
            </a:r>
            <a:endParaRPr lang="ru-RU" sz="4800" b="1" dirty="0"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5832"/>
              </a:lnSpc>
            </a:pPr>
            <a:r>
              <a:rPr lang="en-US" sz="4800" b="1" dirty="0">
                <a:latin typeface="Arial Bold"/>
                <a:ea typeface="Arial Bold"/>
                <a:cs typeface="Arial Bold"/>
                <a:sym typeface="Arial Bold"/>
              </a:rPr>
              <a:t>ОТ</a:t>
            </a:r>
            <a:r>
              <a:rPr lang="ru-RU" sz="4800" b="1" dirty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800" b="1" dirty="0">
                <a:latin typeface="Arial Bold"/>
                <a:ea typeface="Arial Bold"/>
                <a:cs typeface="Arial Bold"/>
                <a:sym typeface="Arial Bold"/>
              </a:rPr>
              <a:t>ОПЕРАТОРА</a:t>
            </a:r>
            <a:endParaRPr lang="ru-RU" sz="4800" b="1" dirty="0"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5832"/>
              </a:lnSpc>
            </a:pPr>
            <a:r>
              <a:rPr lang="en-US" sz="4800" b="1" dirty="0">
                <a:latin typeface="Arial Bold"/>
                <a:ea typeface="Arial Bold"/>
                <a:cs typeface="Arial Bold"/>
                <a:sym typeface="Arial Bold"/>
              </a:rPr>
              <a:t>К ФИНАНСОВОМУ АНАЛИТИКУ </a:t>
            </a:r>
            <a:br>
              <a:rPr lang="ru-RU" sz="4800" b="1" dirty="0">
                <a:latin typeface="Arial Bold"/>
                <a:ea typeface="Arial Bold"/>
                <a:cs typeface="Arial Bold"/>
                <a:sym typeface="Arial Bold"/>
              </a:rPr>
            </a:br>
            <a:r>
              <a:rPr lang="en-US" sz="4800" b="1" dirty="0">
                <a:latin typeface="Arial Bold"/>
                <a:ea typeface="Arial Bold"/>
                <a:cs typeface="Arial Bold"/>
                <a:sym typeface="Arial Bold"/>
              </a:rPr>
              <a:t>С «1С:УПРАВЛЕНИЕ НАШЕЙ ФИРМОЙ»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2FCFF3C-374E-A7A4-7DFF-3D6B5E81C069}"/>
              </a:ext>
            </a:extLst>
          </p:cNvPr>
          <p:cNvSpPr txBox="1"/>
          <p:nvPr/>
        </p:nvSpPr>
        <p:spPr>
          <a:xfrm>
            <a:off x="1905000" y="7621544"/>
            <a:ext cx="4455271" cy="499568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3240"/>
              </a:lnSpc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ФИО </a:t>
            </a:r>
            <a:r>
              <a:rPr lang="en-US" sz="3000" dirty="0" err="1">
                <a:solidFill>
                  <a:schemeClr val="tx2">
                    <a:lumMod val="75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Докладчика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22" name="Рисунок 21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76A73A1-8AC6-FA5D-FC87-82C749547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196614"/>
            <a:ext cx="5536508" cy="25396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3429000" y="2933700"/>
            <a:ext cx="11829197" cy="6002410"/>
          </a:xfrm>
          <a:custGeom>
            <a:avLst/>
            <a:gdLst/>
            <a:ahLst/>
            <a:cxnLst/>
            <a:rect l="l" t="t" r="r" b="b"/>
            <a:pathLst>
              <a:path w="13803750" h="7022658" extrusionOk="0">
                <a:moveTo>
                  <a:pt x="0" y="0"/>
                </a:moveTo>
                <a:lnTo>
                  <a:pt x="13803751" y="0"/>
                </a:lnTo>
                <a:lnTo>
                  <a:pt x="13803751" y="7022658"/>
                </a:lnTo>
                <a:lnTo>
                  <a:pt x="0" y="7022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4" name="Freeform 4"/>
          <p:cNvSpPr/>
          <p:nvPr/>
        </p:nvSpPr>
        <p:spPr bwMode="auto">
          <a:xfrm>
            <a:off x="10752097" y="7027526"/>
            <a:ext cx="5923714" cy="2043965"/>
          </a:xfrm>
          <a:custGeom>
            <a:avLst/>
            <a:gdLst/>
            <a:ahLst/>
            <a:cxnLst/>
            <a:rect l="l" t="t" r="r" b="b"/>
            <a:pathLst>
              <a:path w="8112301" h="2799133" extrusionOk="0">
                <a:moveTo>
                  <a:pt x="0" y="0"/>
                </a:moveTo>
                <a:lnTo>
                  <a:pt x="8112301" y="0"/>
                </a:lnTo>
                <a:lnTo>
                  <a:pt x="8112301" y="2799133"/>
                </a:lnTo>
                <a:lnTo>
                  <a:pt x="0" y="2799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AutoShape 7"/>
          <p:cNvSpPr/>
          <p:nvPr/>
        </p:nvSpPr>
        <p:spPr bwMode="auto">
          <a:xfrm>
            <a:off x="6172200" y="6173329"/>
            <a:ext cx="4117556" cy="945089"/>
          </a:xfrm>
          <a:prstGeom prst="line">
            <a:avLst/>
          </a:prstGeom>
          <a:ln w="38100" cap="flat">
            <a:solidFill>
              <a:srgbClr val="D9192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C512203-D011-0316-23EE-6D7C753094F3}"/>
              </a:ext>
            </a:extLst>
          </p:cNvPr>
          <p:cNvSpPr txBox="1"/>
          <p:nvPr/>
        </p:nvSpPr>
        <p:spPr bwMode="auto">
          <a:xfrm>
            <a:off x="2362200" y="1562100"/>
            <a:ext cx="13635737" cy="718073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Деньги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и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ликвидность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(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казначейство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)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CC6AE-AA50-CA4D-2828-4E2A05F600D6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4371004" y="2694102"/>
            <a:ext cx="9618128" cy="6583248"/>
          </a:xfrm>
          <a:custGeom>
            <a:avLst/>
            <a:gdLst/>
            <a:ahLst/>
            <a:cxnLst/>
            <a:rect l="l" t="t" r="r" b="b"/>
            <a:pathLst>
              <a:path w="8430445" h="6881351" extrusionOk="0">
                <a:moveTo>
                  <a:pt x="0" y="0"/>
                </a:moveTo>
                <a:lnTo>
                  <a:pt x="8430445" y="0"/>
                </a:lnTo>
                <a:lnTo>
                  <a:pt x="8430445" y="6881351"/>
                </a:lnTo>
                <a:lnTo>
                  <a:pt x="0" y="6881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EF0CE17-08C8-16DA-D289-F16C0F40E172}"/>
              </a:ext>
            </a:extLst>
          </p:cNvPr>
          <p:cNvSpPr txBox="1"/>
          <p:nvPr/>
        </p:nvSpPr>
        <p:spPr bwMode="auto">
          <a:xfrm>
            <a:off x="14728439" y="9258300"/>
            <a:ext cx="3291806" cy="62894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</a:pPr>
            <a:r>
              <a:rPr lang="ru-RU" sz="24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Единый семинар «1С»</a:t>
            </a:r>
            <a:endParaRPr lang="en-US" sz="24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BEEE549-FBCF-711E-E120-4A2E074901B7}"/>
              </a:ext>
            </a:extLst>
          </p:cNvPr>
          <p:cNvSpPr txBox="1"/>
          <p:nvPr/>
        </p:nvSpPr>
        <p:spPr bwMode="auto">
          <a:xfrm>
            <a:off x="2362200" y="1562100"/>
            <a:ext cx="13635737" cy="718073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Деньги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и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ликвидность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(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казначейство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)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252E-1EE3-2922-B42D-ABBF888584AA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 bwMode="auto">
          <a:xfrm>
            <a:off x="2438400" y="2095500"/>
            <a:ext cx="16258974" cy="71807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rgbClr val="000000"/>
                </a:solidFill>
                <a:latin typeface="Arial Bold"/>
                <a:cs typeface="Arial Bold"/>
              </a:rPr>
              <a:t>2.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Прибыль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и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маржинальность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(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экономика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продаж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)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38600" y="3851979"/>
            <a:ext cx="9906000" cy="5403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D957B-848A-9EE2-27BA-16AB8A99FB80}"/>
              </a:ext>
            </a:extLst>
          </p:cNvPr>
          <p:cNvSpPr txBox="1"/>
          <p:nvPr/>
        </p:nvSpPr>
        <p:spPr bwMode="auto">
          <a:xfrm>
            <a:off x="2362200" y="640243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Какие задачи ставятся перед бухгалтером </a:t>
            </a:r>
          </a:p>
          <a:p>
            <a:pPr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(как мини-CFO)?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1295400" y="2734877"/>
            <a:ext cx="8615704" cy="2784017"/>
          </a:xfrm>
          <a:custGeom>
            <a:avLst/>
            <a:gdLst/>
            <a:ahLst/>
            <a:cxnLst/>
            <a:rect l="l" t="t" r="r" b="b"/>
            <a:pathLst>
              <a:path w="11301259" h="3651808" extrusionOk="0">
                <a:moveTo>
                  <a:pt x="0" y="0"/>
                </a:moveTo>
                <a:lnTo>
                  <a:pt x="11301259" y="0"/>
                </a:lnTo>
                <a:lnTo>
                  <a:pt x="11301259" y="3651808"/>
                </a:lnTo>
                <a:lnTo>
                  <a:pt x="0" y="3651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b="5654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 bwMode="auto">
          <a:xfrm>
            <a:off x="4118407" y="3994543"/>
            <a:ext cx="8615704" cy="4749407"/>
          </a:xfrm>
          <a:custGeom>
            <a:avLst/>
            <a:gdLst/>
            <a:ahLst/>
            <a:cxnLst/>
            <a:rect l="l" t="t" r="r" b="b"/>
            <a:pathLst>
              <a:path w="11301259" h="6229819" extrusionOk="0">
                <a:moveTo>
                  <a:pt x="0" y="0"/>
                </a:moveTo>
                <a:lnTo>
                  <a:pt x="11301259" y="0"/>
                </a:lnTo>
                <a:lnTo>
                  <a:pt x="11301259" y="6229819"/>
                </a:lnTo>
                <a:lnTo>
                  <a:pt x="0" y="6229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Freeform 7"/>
          <p:cNvSpPr/>
          <p:nvPr/>
        </p:nvSpPr>
        <p:spPr bwMode="auto">
          <a:xfrm>
            <a:off x="8915400" y="5812018"/>
            <a:ext cx="8615704" cy="3446282"/>
          </a:xfrm>
          <a:custGeom>
            <a:avLst/>
            <a:gdLst/>
            <a:ahLst/>
            <a:cxnLst/>
            <a:rect l="l" t="t" r="r" b="b"/>
            <a:pathLst>
              <a:path w="11301259" h="4520504" extrusionOk="0">
                <a:moveTo>
                  <a:pt x="0" y="0"/>
                </a:moveTo>
                <a:lnTo>
                  <a:pt x="11301259" y="0"/>
                </a:lnTo>
                <a:lnTo>
                  <a:pt x="11301259" y="4520503"/>
                </a:lnTo>
                <a:lnTo>
                  <a:pt x="0" y="4520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300C20B-9FAA-04E9-BE65-EBCA9A999D54}"/>
              </a:ext>
            </a:extLst>
          </p:cNvPr>
          <p:cNvSpPr txBox="1"/>
          <p:nvPr/>
        </p:nvSpPr>
        <p:spPr bwMode="auto">
          <a:xfrm>
            <a:off x="14728439" y="9258300"/>
            <a:ext cx="3291806" cy="62894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</a:pPr>
            <a:r>
              <a:rPr lang="ru-RU" sz="24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Единый семинар «1С»</a:t>
            </a:r>
            <a:endParaRPr lang="en-US" sz="24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EED5E-A509-A610-99C6-21B52FCCB43D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0E72962-A394-AB7E-BDBF-8F0B82CF2517}"/>
              </a:ext>
            </a:extLst>
          </p:cNvPr>
          <p:cNvSpPr txBox="1"/>
          <p:nvPr/>
        </p:nvSpPr>
        <p:spPr bwMode="auto">
          <a:xfrm>
            <a:off x="2362200" y="1562100"/>
            <a:ext cx="13635737" cy="747311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Прибыль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и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маржинальность</a:t>
            </a: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экономика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продаж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)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324507"/>
            <a:ext cx="18288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b="8186"/>
          <a:stretch/>
        </p:blipFill>
        <p:spPr bwMode="auto">
          <a:xfrm>
            <a:off x="3070860" y="3063112"/>
            <a:ext cx="12146280" cy="62843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1AEBD-1DD8-371E-790D-AA62A937B4EE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D9BA234-4F80-D6F5-75F7-3A3E79B47CE3}"/>
              </a:ext>
            </a:extLst>
          </p:cNvPr>
          <p:cNvSpPr txBox="1"/>
          <p:nvPr/>
        </p:nvSpPr>
        <p:spPr bwMode="auto">
          <a:xfrm>
            <a:off x="2362200" y="1562100"/>
            <a:ext cx="13635737" cy="747311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Прибыль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и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маржинальность</a:t>
            </a: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экономика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продаж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)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19197" y="2933700"/>
            <a:ext cx="12778740" cy="6424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261784-7261-1284-6927-EA29C6AAA076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16BC7-A869-29C6-896F-E01E3D2F2638}"/>
              </a:ext>
            </a:extLst>
          </p:cNvPr>
          <p:cNvSpPr txBox="1"/>
          <p:nvPr/>
        </p:nvSpPr>
        <p:spPr bwMode="auto">
          <a:xfrm>
            <a:off x="2362200" y="1562100"/>
            <a:ext cx="13635737" cy="747311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Прибыль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и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маржинальность</a:t>
            </a: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экономика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продаж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)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91300" y="3086100"/>
            <a:ext cx="5105400" cy="6837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FD86B-81B5-5E8D-7AB1-36903FD38F1C}"/>
              </a:ext>
            </a:extLst>
          </p:cNvPr>
          <p:cNvSpPr txBox="1"/>
          <p:nvPr/>
        </p:nvSpPr>
        <p:spPr bwMode="auto">
          <a:xfrm>
            <a:off x="2343150" y="800100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spcBef>
                <a:spcPct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Какие задачи ставятся перед бухгалтером </a:t>
            </a:r>
          </a:p>
          <a:p>
            <a:pPr>
              <a:spcBef>
                <a:spcPct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(как мини-CFO)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B4FF9AF3-6873-DEA2-8C59-1C1026250FF6}"/>
              </a:ext>
            </a:extLst>
          </p:cNvPr>
          <p:cNvSpPr txBox="1"/>
          <p:nvPr/>
        </p:nvSpPr>
        <p:spPr bwMode="auto">
          <a:xfrm>
            <a:off x="2438400" y="2095500"/>
            <a:ext cx="16258974" cy="71807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rgbClr val="000000"/>
                </a:solidFill>
                <a:latin typeface="Arial Bold"/>
                <a:cs typeface="Arial Bold"/>
              </a:rPr>
              <a:t>3.Дебиторка и договорная дисциплина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2362200" y="2772030"/>
            <a:ext cx="8604521" cy="4485106"/>
          </a:xfrm>
          <a:custGeom>
            <a:avLst/>
            <a:gdLst/>
            <a:ahLst/>
            <a:cxnLst/>
            <a:rect l="l" t="t" r="r" b="b"/>
            <a:pathLst>
              <a:path w="11301259" h="5890781" extrusionOk="0">
                <a:moveTo>
                  <a:pt x="0" y="0"/>
                </a:moveTo>
                <a:lnTo>
                  <a:pt x="11301259" y="0"/>
                </a:lnTo>
                <a:lnTo>
                  <a:pt x="11301259" y="5890781"/>
                </a:lnTo>
                <a:lnTo>
                  <a:pt x="0" y="5890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 bwMode="auto">
          <a:xfrm>
            <a:off x="6096000" y="5385501"/>
            <a:ext cx="11430943" cy="3357839"/>
          </a:xfrm>
          <a:custGeom>
            <a:avLst/>
            <a:gdLst/>
            <a:ahLst/>
            <a:cxnLst/>
            <a:rect l="l" t="t" r="r" b="b"/>
            <a:pathLst>
              <a:path w="15013509" h="4410218" extrusionOk="0">
                <a:moveTo>
                  <a:pt x="0" y="0"/>
                </a:moveTo>
                <a:lnTo>
                  <a:pt x="15013510" y="0"/>
                </a:lnTo>
                <a:lnTo>
                  <a:pt x="15013510" y="4410218"/>
                </a:lnTo>
                <a:lnTo>
                  <a:pt x="0" y="4410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C04C8-462C-20C7-1B70-5E569CE580A3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7989B4C0-ED4F-78A2-BF3E-0AB022392BA2}"/>
              </a:ext>
            </a:extLst>
          </p:cNvPr>
          <p:cNvSpPr txBox="1"/>
          <p:nvPr/>
        </p:nvSpPr>
        <p:spPr bwMode="auto">
          <a:xfrm>
            <a:off x="2362200" y="1562100"/>
            <a:ext cx="13635737" cy="1467765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Дебиторка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и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договорная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дисциплина</a:t>
            </a:r>
            <a:endParaRPr lang="en-US" sz="3200" b="1" dirty="0">
              <a:solidFill>
                <a:srgbClr val="000000"/>
              </a:solidFill>
              <a:latin typeface="Arial Bold"/>
              <a:ea typeface="Arial Bold"/>
              <a:cs typeface="Arial Bold"/>
            </a:endParaRPr>
          </a:p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 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77299" y="3390900"/>
            <a:ext cx="8524001" cy="61126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9862EA-F437-8430-ADBC-8C67C024EB30}"/>
              </a:ext>
            </a:extLst>
          </p:cNvPr>
          <p:cNvSpPr txBox="1"/>
          <p:nvPr/>
        </p:nvSpPr>
        <p:spPr bwMode="auto">
          <a:xfrm>
            <a:off x="2362200" y="640243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Какие задачи ставятся перед бухгалтером </a:t>
            </a:r>
          </a:p>
          <a:p>
            <a:pPr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(как мини-CFO)?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D43905D-B01F-77FE-FC86-DBD49810B858}"/>
              </a:ext>
            </a:extLst>
          </p:cNvPr>
          <p:cNvSpPr txBox="1"/>
          <p:nvPr/>
        </p:nvSpPr>
        <p:spPr bwMode="auto">
          <a:xfrm>
            <a:off x="2438400" y="2095500"/>
            <a:ext cx="16258974" cy="71807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rgbClr val="000000"/>
                </a:solidFill>
                <a:latin typeface="Arial Bold"/>
                <a:cs typeface="Arial Bold"/>
              </a:rPr>
              <a:t>4.Затраты, ФОТ и эффективность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4357006" y="2781300"/>
            <a:ext cx="10564587" cy="6497190"/>
          </a:xfrm>
          <a:custGeom>
            <a:avLst/>
            <a:gdLst/>
            <a:ahLst/>
            <a:cxnLst/>
            <a:rect l="l" t="t" r="r" b="b"/>
            <a:pathLst>
              <a:path w="8540447" h="5860882" extrusionOk="0">
                <a:moveTo>
                  <a:pt x="0" y="0"/>
                </a:moveTo>
                <a:lnTo>
                  <a:pt x="8540447" y="0"/>
                </a:lnTo>
                <a:lnTo>
                  <a:pt x="8540447" y="5860882"/>
                </a:lnTo>
                <a:lnTo>
                  <a:pt x="0" y="5860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F1543-3B7C-15B4-592A-0C59DCF3A962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6D267425-91BF-2E1D-8BC9-A62AC22CDFA5}"/>
              </a:ext>
            </a:extLst>
          </p:cNvPr>
          <p:cNvSpPr txBox="1"/>
          <p:nvPr/>
        </p:nvSpPr>
        <p:spPr bwMode="auto">
          <a:xfrm>
            <a:off x="2362200" y="1562100"/>
            <a:ext cx="13635737" cy="7239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Затраты, ФОТ и эффективность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2965102"/>
            <a:ext cx="18288000" cy="4356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04C6B-DAC1-B374-237B-C573CF7E5F4B}"/>
              </a:ext>
            </a:extLst>
          </p:cNvPr>
          <p:cNvSpPr txBox="1"/>
          <p:nvPr/>
        </p:nvSpPr>
        <p:spPr>
          <a:xfrm>
            <a:off x="2372032" y="647700"/>
            <a:ext cx="6781800" cy="76030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Типичный месяц в МСБ</a:t>
            </a:r>
            <a:endParaRPr lang="ru-RU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 bwMode="auto">
          <a:xfrm>
            <a:off x="2381250" y="2705100"/>
            <a:ext cx="8460912" cy="4067357"/>
          </a:xfrm>
          <a:custGeom>
            <a:avLst/>
            <a:gdLst/>
            <a:ahLst/>
            <a:cxnLst/>
            <a:rect l="l" t="t" r="r" b="b"/>
            <a:pathLst>
              <a:path w="9034184" h="4494507" extrusionOk="0">
                <a:moveTo>
                  <a:pt x="0" y="0"/>
                </a:moveTo>
                <a:lnTo>
                  <a:pt x="9034184" y="0"/>
                </a:lnTo>
                <a:lnTo>
                  <a:pt x="9034184" y="4494506"/>
                </a:lnTo>
                <a:lnTo>
                  <a:pt x="0" y="4494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Freeform 3"/>
          <p:cNvSpPr/>
          <p:nvPr/>
        </p:nvSpPr>
        <p:spPr bwMode="auto">
          <a:xfrm>
            <a:off x="7467600" y="5211315"/>
            <a:ext cx="9191767" cy="4067357"/>
          </a:xfrm>
          <a:custGeom>
            <a:avLst/>
            <a:gdLst/>
            <a:ahLst/>
            <a:cxnLst/>
            <a:rect l="l" t="t" r="r" b="b"/>
            <a:pathLst>
              <a:path w="11301259" h="5000807" extrusionOk="0">
                <a:moveTo>
                  <a:pt x="0" y="0"/>
                </a:moveTo>
                <a:lnTo>
                  <a:pt x="11301258" y="0"/>
                </a:lnTo>
                <a:lnTo>
                  <a:pt x="11301258" y="5000807"/>
                </a:lnTo>
                <a:lnTo>
                  <a:pt x="0" y="50008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A30FA-0E8C-B92B-E03E-7E737E0AF6DA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401D37E-4133-E298-DBA7-52380D787CE0}"/>
              </a:ext>
            </a:extLst>
          </p:cNvPr>
          <p:cNvSpPr txBox="1"/>
          <p:nvPr/>
        </p:nvSpPr>
        <p:spPr bwMode="auto">
          <a:xfrm>
            <a:off x="2362200" y="1562100"/>
            <a:ext cx="13635737" cy="7239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Затраты, ФОТ и эффективность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2520" y="2453579"/>
            <a:ext cx="9857409" cy="49771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Freeform 4"/>
          <p:cNvSpPr/>
          <p:nvPr/>
        </p:nvSpPr>
        <p:spPr bwMode="auto">
          <a:xfrm>
            <a:off x="3843091" y="7032764"/>
            <a:ext cx="7107788" cy="2843114"/>
          </a:xfrm>
          <a:custGeom>
            <a:avLst/>
            <a:gdLst/>
            <a:ahLst/>
            <a:cxnLst/>
            <a:rect l="l" t="t" r="r" b="b"/>
            <a:pathLst>
              <a:path w="9143201" h="3657280" extrusionOk="0">
                <a:moveTo>
                  <a:pt x="0" y="0"/>
                </a:moveTo>
                <a:lnTo>
                  <a:pt x="9143201" y="0"/>
                </a:lnTo>
                <a:lnTo>
                  <a:pt x="9143201" y="3657281"/>
                </a:lnTo>
                <a:lnTo>
                  <a:pt x="0" y="3657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 bwMode="auto">
          <a:xfrm>
            <a:off x="10950879" y="4012044"/>
            <a:ext cx="6883977" cy="3994216"/>
          </a:xfrm>
          <a:custGeom>
            <a:avLst/>
            <a:gdLst/>
            <a:ahLst/>
            <a:cxnLst/>
            <a:rect l="l" t="t" r="r" b="b"/>
            <a:pathLst>
              <a:path w="8855299" h="5138015" extrusionOk="0">
                <a:moveTo>
                  <a:pt x="0" y="0"/>
                </a:moveTo>
                <a:lnTo>
                  <a:pt x="8855299" y="0"/>
                </a:lnTo>
                <a:lnTo>
                  <a:pt x="8855299" y="5138015"/>
                </a:lnTo>
                <a:lnTo>
                  <a:pt x="0" y="5138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t="11320" r="846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28E0C5-6B03-5345-A44E-E8D527C5533F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E5A0657-1CCA-7FC0-2773-56EF4E4670E7}"/>
              </a:ext>
            </a:extLst>
          </p:cNvPr>
          <p:cNvSpPr txBox="1"/>
          <p:nvPr/>
        </p:nvSpPr>
        <p:spPr bwMode="auto">
          <a:xfrm>
            <a:off x="2362200" y="1562100"/>
            <a:ext cx="13635737" cy="7239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Затраты, ФОТ и эффективность</a:t>
            </a:r>
            <a:r>
              <a:rPr lang="en-US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29998" y="3771900"/>
            <a:ext cx="8018604" cy="5750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1634C-0C54-F1F3-443C-790F03C1D731}"/>
              </a:ext>
            </a:extLst>
          </p:cNvPr>
          <p:cNvSpPr txBox="1"/>
          <p:nvPr/>
        </p:nvSpPr>
        <p:spPr bwMode="auto">
          <a:xfrm>
            <a:off x="2362200" y="640243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Какие задачи ставятся перед бухгалтером </a:t>
            </a:r>
          </a:p>
          <a:p>
            <a:pPr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(как мини-CFO)?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08463F8-32B6-DBB7-18C1-E572562F7F3F}"/>
              </a:ext>
            </a:extLst>
          </p:cNvPr>
          <p:cNvSpPr txBox="1"/>
          <p:nvPr/>
        </p:nvSpPr>
        <p:spPr bwMode="auto">
          <a:xfrm>
            <a:off x="2438400" y="2095500"/>
            <a:ext cx="17526000" cy="71807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5</a:t>
            </a:r>
            <a:r>
              <a:rPr lang="ru-RU" sz="3000" b="1" dirty="0">
                <a:solidFill>
                  <a:srgbClr val="000000"/>
                </a:solidFill>
                <a:latin typeface="Arial Bold"/>
                <a:cs typeface="Arial Bold"/>
              </a:rPr>
              <a:t>. Бюджетирование и управленческая отчетность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ru-RU" sz="3000" b="1" dirty="0">
                <a:solidFill>
                  <a:srgbClr val="000000"/>
                </a:solidFill>
                <a:latin typeface="Arial Bold"/>
                <a:cs typeface="Arial Bold"/>
              </a:rPr>
              <a:t>для директора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3805937" y="2933700"/>
            <a:ext cx="12192000" cy="6114054"/>
          </a:xfrm>
          <a:custGeom>
            <a:avLst/>
            <a:gdLst/>
            <a:ahLst/>
            <a:cxnLst/>
            <a:rect l="l" t="t" r="r" b="b"/>
            <a:pathLst>
              <a:path w="11301259" h="5947288" extrusionOk="0">
                <a:moveTo>
                  <a:pt x="0" y="0"/>
                </a:moveTo>
                <a:lnTo>
                  <a:pt x="11301259" y="0"/>
                </a:lnTo>
                <a:lnTo>
                  <a:pt x="11301259" y="5947287"/>
                </a:lnTo>
                <a:lnTo>
                  <a:pt x="0" y="5947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F6C4E93-8402-4C09-9981-DF26BCA419DF}"/>
              </a:ext>
            </a:extLst>
          </p:cNvPr>
          <p:cNvSpPr txBox="1"/>
          <p:nvPr/>
        </p:nvSpPr>
        <p:spPr bwMode="auto">
          <a:xfrm>
            <a:off x="2362200" y="1562100"/>
            <a:ext cx="13635737" cy="7239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Бюджетирование и управленческая отчетность для директора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A7D1C-875E-1CD2-DFF9-DEAFCE15456E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1948137" y="2735173"/>
            <a:ext cx="5811951" cy="4816654"/>
          </a:xfrm>
          <a:custGeom>
            <a:avLst/>
            <a:gdLst/>
            <a:ahLst/>
            <a:cxnLst/>
            <a:rect l="l" t="t" r="r" b="b"/>
            <a:pathLst>
              <a:path w="7360090" h="6099674" extrusionOk="0">
                <a:moveTo>
                  <a:pt x="0" y="0"/>
                </a:moveTo>
                <a:lnTo>
                  <a:pt x="7360090" y="0"/>
                </a:lnTo>
                <a:lnTo>
                  <a:pt x="7360090" y="6099674"/>
                </a:lnTo>
                <a:lnTo>
                  <a:pt x="0" y="6099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Freeform 4"/>
          <p:cNvSpPr/>
          <p:nvPr/>
        </p:nvSpPr>
        <p:spPr bwMode="auto">
          <a:xfrm>
            <a:off x="7239000" y="4958088"/>
            <a:ext cx="5910014" cy="4794499"/>
          </a:xfrm>
          <a:custGeom>
            <a:avLst/>
            <a:gdLst/>
            <a:ahLst/>
            <a:cxnLst/>
            <a:rect l="l" t="t" r="r" b="b"/>
            <a:pathLst>
              <a:path w="7484274" h="6071617" extrusionOk="0">
                <a:moveTo>
                  <a:pt x="0" y="0"/>
                </a:moveTo>
                <a:lnTo>
                  <a:pt x="7484274" y="0"/>
                </a:lnTo>
                <a:lnTo>
                  <a:pt x="7484274" y="6071617"/>
                </a:lnTo>
                <a:lnTo>
                  <a:pt x="0" y="6071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Freeform 5"/>
          <p:cNvSpPr/>
          <p:nvPr/>
        </p:nvSpPr>
        <p:spPr bwMode="auto">
          <a:xfrm>
            <a:off x="12039600" y="2532403"/>
            <a:ext cx="5784630" cy="4822935"/>
          </a:xfrm>
          <a:custGeom>
            <a:avLst/>
            <a:gdLst/>
            <a:ahLst/>
            <a:cxnLst/>
            <a:rect l="l" t="t" r="r" b="b"/>
            <a:pathLst>
              <a:path w="7325491" h="6107628" extrusionOk="0">
                <a:moveTo>
                  <a:pt x="0" y="0"/>
                </a:moveTo>
                <a:lnTo>
                  <a:pt x="7325490" y="0"/>
                </a:lnTo>
                <a:lnTo>
                  <a:pt x="7325490" y="6107628"/>
                </a:lnTo>
                <a:lnTo>
                  <a:pt x="0" y="6107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25D7C-087F-329B-CAAC-A8ED09C975AC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6CE40BB-E31D-0C77-E620-40746621035B}"/>
              </a:ext>
            </a:extLst>
          </p:cNvPr>
          <p:cNvSpPr txBox="1"/>
          <p:nvPr/>
        </p:nvSpPr>
        <p:spPr bwMode="auto">
          <a:xfrm>
            <a:off x="2362200" y="1562100"/>
            <a:ext cx="13635737" cy="7239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Бюджетирование и управленческая отчетность для директора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3690812" y="3238500"/>
            <a:ext cx="11896976" cy="5753904"/>
          </a:xfrm>
          <a:custGeom>
            <a:avLst/>
            <a:gdLst/>
            <a:ahLst/>
            <a:cxnLst/>
            <a:rect l="l" t="t" r="r" b="b"/>
            <a:pathLst>
              <a:path w="11301259" h="5707136" extrusionOk="0">
                <a:moveTo>
                  <a:pt x="0" y="0"/>
                </a:moveTo>
                <a:lnTo>
                  <a:pt x="11301259" y="0"/>
                </a:lnTo>
                <a:lnTo>
                  <a:pt x="11301259" y="5707136"/>
                </a:lnTo>
                <a:lnTo>
                  <a:pt x="0" y="5707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2C57D-8961-C549-813E-C20ACF6DA14B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0B0EE-DA66-E972-DCBC-EB4354FEE776}"/>
              </a:ext>
            </a:extLst>
          </p:cNvPr>
          <p:cNvSpPr txBox="1"/>
          <p:nvPr/>
        </p:nvSpPr>
        <p:spPr bwMode="auto">
          <a:xfrm>
            <a:off x="2362200" y="1562100"/>
            <a:ext cx="13635737" cy="72397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Бюджетирование и управленческая отчетность для директора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FCD7051-0C1A-7730-007D-012F55BB7F84}"/>
              </a:ext>
            </a:extLst>
          </p:cNvPr>
          <p:cNvSpPr/>
          <p:nvPr/>
        </p:nvSpPr>
        <p:spPr bwMode="auto">
          <a:xfrm rot="20366071">
            <a:off x="10132930" y="3183754"/>
            <a:ext cx="10869342" cy="5433163"/>
          </a:xfrm>
          <a:prstGeom prst="roundRect">
            <a:avLst/>
          </a:prstGeom>
          <a:solidFill>
            <a:srgbClr val="FED9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 dirty="0"/>
          </a:p>
        </p:txBody>
      </p:sp>
      <p:sp>
        <p:nvSpPr>
          <p:cNvPr id="3" name="TextBox 3"/>
          <p:cNvSpPr txBox="1"/>
          <p:nvPr/>
        </p:nvSpPr>
        <p:spPr bwMode="auto">
          <a:xfrm>
            <a:off x="2324100" y="2665613"/>
            <a:ext cx="7757279" cy="5422694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842018" lvl="1" indent="-421009" algn="l">
              <a:lnSpc>
                <a:spcPts val="4212"/>
              </a:lnSpc>
              <a:buFont typeface="Arial"/>
              <a:buChar char="•"/>
              <a:defRPr/>
            </a:pP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Оператор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проводки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отчеты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первичка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sz="3000" dirty="0"/>
          </a:p>
          <a:p>
            <a:pPr algn="l">
              <a:lnSpc>
                <a:spcPts val="4212"/>
              </a:lnSpc>
              <a:defRPr/>
            </a:pPr>
            <a:endParaRPr lang="en-US" sz="30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842018" lvl="1" indent="-421009" algn="l">
              <a:lnSpc>
                <a:spcPts val="4212"/>
              </a:lnSpc>
              <a:buFont typeface="Arial"/>
              <a:buChar char="•"/>
              <a:defRPr/>
            </a:pP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Контролёр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контроль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денег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дисциплины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сверки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платежный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календарь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sz="3000" dirty="0"/>
          </a:p>
          <a:p>
            <a:pPr algn="l">
              <a:lnSpc>
                <a:spcPts val="4212"/>
              </a:lnSpc>
              <a:defRPr/>
            </a:pPr>
            <a:endParaRPr lang="en-US" sz="30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842018" lvl="1" indent="-421009" algn="l">
              <a:lnSpc>
                <a:spcPts val="4212"/>
              </a:lnSpc>
              <a:buFont typeface="Arial"/>
              <a:buChar char="•"/>
              <a:defRPr/>
            </a:pP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Партнёр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директора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анализ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причин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сценарии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рекомендации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план-факт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улучшение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процессов</a:t>
            </a: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sz="3000" dirty="0"/>
          </a:p>
        </p:txBody>
      </p:sp>
      <p:sp>
        <p:nvSpPr>
          <p:cNvPr id="4" name="Freeform 4"/>
          <p:cNvSpPr/>
          <p:nvPr/>
        </p:nvSpPr>
        <p:spPr bwMode="auto">
          <a:xfrm>
            <a:off x="10484601" y="2087819"/>
            <a:ext cx="7688617" cy="7688617"/>
          </a:xfrm>
          <a:custGeom>
            <a:avLst/>
            <a:gdLst/>
            <a:ahLst/>
            <a:cxnLst/>
            <a:rect l="l" t="t" r="r" b="b"/>
            <a:pathLst>
              <a:path w="7688617" h="7688617" extrusionOk="0">
                <a:moveTo>
                  <a:pt x="0" y="0"/>
                </a:moveTo>
                <a:lnTo>
                  <a:pt x="7688617" y="0"/>
                </a:lnTo>
                <a:lnTo>
                  <a:pt x="7688617" y="7688617"/>
                </a:lnTo>
                <a:lnTo>
                  <a:pt x="0" y="7688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1C9BD-06D6-61E5-DDD2-56D8025657D7}"/>
              </a:ext>
            </a:extLst>
          </p:cNvPr>
          <p:cNvSpPr txBox="1"/>
          <p:nvPr/>
        </p:nvSpPr>
        <p:spPr bwMode="auto">
          <a:xfrm>
            <a:off x="2324100" y="223335"/>
            <a:ext cx="15849118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Модель работы: 3 уровня зрелости бухгалтера в МСБ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32AAF5CF-64F2-CD06-1007-AA89396D9FB7}"/>
              </a:ext>
            </a:extLst>
          </p:cNvPr>
          <p:cNvSpPr txBox="1"/>
          <p:nvPr/>
        </p:nvSpPr>
        <p:spPr bwMode="auto">
          <a:xfrm>
            <a:off x="2108089" y="5191108"/>
            <a:ext cx="13792200" cy="863493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algn="ctr">
              <a:lnSpc>
                <a:spcPts val="5832"/>
              </a:lnSpc>
            </a:pPr>
            <a:r>
              <a:rPr lang="ru-RU" sz="4800" b="1" dirty="0">
                <a:latin typeface="Arial Bold"/>
                <a:ea typeface="Arial Bold"/>
                <a:cs typeface="Arial Bold"/>
                <a:sym typeface="Arial Bold"/>
              </a:rPr>
              <a:t>СПАСИБО ЗА ВНИМАНИЕ!</a:t>
            </a:r>
            <a:endParaRPr lang="en-US" sz="4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ACCC3E0-07FC-DFAA-6902-11866E390747}"/>
              </a:ext>
            </a:extLst>
          </p:cNvPr>
          <p:cNvSpPr txBox="1"/>
          <p:nvPr/>
        </p:nvSpPr>
        <p:spPr bwMode="auto">
          <a:xfrm>
            <a:off x="6916364" y="8150312"/>
            <a:ext cx="4455271" cy="499568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algn="ctr">
              <a:lnSpc>
                <a:spcPts val="3240"/>
              </a:lnSpc>
            </a:pPr>
            <a:r>
              <a:rPr lang="en-US" sz="3000" dirty="0">
                <a:latin typeface="Arial Bold"/>
                <a:ea typeface="Arial Bold"/>
                <a:cs typeface="Arial Bold"/>
                <a:sym typeface="Arial Bold"/>
              </a:rPr>
              <a:t>ФИО </a:t>
            </a:r>
            <a:r>
              <a:rPr lang="en-US" sz="3000" dirty="0" err="1">
                <a:latin typeface="Arial Bold"/>
                <a:ea typeface="Arial Bold"/>
                <a:cs typeface="Arial Bold"/>
                <a:sym typeface="Arial Bold"/>
              </a:rPr>
              <a:t>Докладчика</a:t>
            </a:r>
            <a:endParaRPr lang="ru-RU" sz="3000" dirty="0"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240"/>
              </a:lnSpc>
            </a:pPr>
            <a:r>
              <a:rPr lang="ru-RU" sz="3000" dirty="0">
                <a:latin typeface="Arial Bold"/>
                <a:ea typeface="Arial Bold"/>
                <a:cs typeface="Arial Bold"/>
                <a:sym typeface="Arial Bold"/>
              </a:rPr>
              <a:t>КОНТАКТЫ</a:t>
            </a:r>
            <a:endParaRPr lang="en-US" sz="3000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3" name="Рисунок 2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150ED03-2355-2F6D-0C43-0E729589E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1400" y="2196614"/>
            <a:ext cx="5536508" cy="25396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0F717A4-73D9-4E23-A122-E4EA93F7D2CB}"/>
              </a:ext>
            </a:extLst>
          </p:cNvPr>
          <p:cNvSpPr/>
          <p:nvPr/>
        </p:nvSpPr>
        <p:spPr bwMode="auto">
          <a:xfrm rot="2387459">
            <a:off x="3539097" y="2892379"/>
            <a:ext cx="10869342" cy="9992841"/>
          </a:xfrm>
          <a:prstGeom prst="roundRect">
            <a:avLst/>
          </a:prstGeom>
          <a:solidFill>
            <a:srgbClr val="FED9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C2823-F3ED-0568-F3A1-3399D6BE9B77}"/>
              </a:ext>
            </a:extLst>
          </p:cNvPr>
          <p:cNvSpPr txBox="1"/>
          <p:nvPr/>
        </p:nvSpPr>
        <p:spPr>
          <a:xfrm>
            <a:off x="2362200" y="571500"/>
            <a:ext cx="15622674" cy="1244383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spcBef>
                <a:spcPct val="0"/>
              </a:spcBef>
            </a:pP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Новая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роль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: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бухгалтер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=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экономический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помощник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директора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  <a:sym typeface="Arial Bold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C494F6C-FB5A-684A-453B-9CF83F457690}"/>
              </a:ext>
            </a:extLst>
          </p:cNvPr>
          <p:cNvSpPr/>
          <p:nvPr/>
        </p:nvSpPr>
        <p:spPr>
          <a:xfrm>
            <a:off x="4326144" y="997267"/>
            <a:ext cx="9635711" cy="9635711"/>
          </a:xfrm>
          <a:custGeom>
            <a:avLst/>
            <a:gdLst/>
            <a:ahLst/>
            <a:cxnLst/>
            <a:rect l="l" t="t" r="r" b="b"/>
            <a:pathLst>
              <a:path w="9635711" h="9635711">
                <a:moveTo>
                  <a:pt x="0" y="0"/>
                </a:moveTo>
                <a:lnTo>
                  <a:pt x="9635711" y="0"/>
                </a:lnTo>
                <a:lnTo>
                  <a:pt x="9635711" y="9635711"/>
                </a:lnTo>
                <a:lnTo>
                  <a:pt x="0" y="9635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2590800" y="1889241"/>
            <a:ext cx="12903973" cy="7144996"/>
          </a:xfrm>
          <a:custGeom>
            <a:avLst/>
            <a:gdLst/>
            <a:ahLst/>
            <a:cxnLst/>
            <a:rect l="l" t="t" r="r" b="b"/>
            <a:pathLst>
              <a:path w="13331524" h="7498982" extrusionOk="0">
                <a:moveTo>
                  <a:pt x="0" y="0"/>
                </a:moveTo>
                <a:lnTo>
                  <a:pt x="13331523" y="0"/>
                </a:lnTo>
                <a:lnTo>
                  <a:pt x="13331523" y="7498982"/>
                </a:lnTo>
                <a:lnTo>
                  <a:pt x="0" y="7498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grpSp>
        <p:nvGrpSpPr>
          <p:cNvPr id="4" name="Group 4"/>
          <p:cNvGrpSpPr/>
          <p:nvPr/>
        </p:nvGrpSpPr>
        <p:grpSpPr bwMode="auto">
          <a:xfrm>
            <a:off x="10413322" y="3092628"/>
            <a:ext cx="3241657" cy="5316318"/>
            <a:chOff x="0" y="0"/>
            <a:chExt cx="417608" cy="622156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17608" cy="622156"/>
            </a:xfrm>
            <a:custGeom>
              <a:avLst/>
              <a:gdLst/>
              <a:ahLst/>
              <a:cxnLst/>
              <a:rect l="l" t="t" r="r" b="b"/>
              <a:pathLst>
                <a:path w="417608" h="622156" extrusionOk="0">
                  <a:moveTo>
                    <a:pt x="0" y="0"/>
                  </a:moveTo>
                  <a:lnTo>
                    <a:pt x="417608" y="0"/>
                  </a:lnTo>
                  <a:lnTo>
                    <a:pt x="417608" y="622156"/>
                  </a:lnTo>
                  <a:lnTo>
                    <a:pt x="0" y="622156"/>
                  </a:lnTo>
                  <a:close/>
                </a:path>
              </a:pathLst>
            </a:custGeom>
            <a:grpFill/>
            <a:ln w="114300" cap="sq">
              <a:solidFill>
                <a:srgbClr val="D91921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 bwMode="auto">
            <a:xfrm>
              <a:off x="0" y="-47625"/>
              <a:ext cx="417608" cy="66978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1E12B30-95C9-29D5-9C9A-6E174EBCFB2F}"/>
              </a:ext>
            </a:extLst>
          </p:cNvPr>
          <p:cNvSpPr txBox="1"/>
          <p:nvPr/>
        </p:nvSpPr>
        <p:spPr bwMode="auto">
          <a:xfrm>
            <a:off x="2362200" y="114300"/>
            <a:ext cx="13639800" cy="1244383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Почему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это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стало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критично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именно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сейчас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69A61-987B-5595-AE8E-85FBB496FEA0}"/>
              </a:ext>
            </a:extLst>
          </p:cNvPr>
          <p:cNvSpPr txBox="1"/>
          <p:nvPr/>
        </p:nvSpPr>
        <p:spPr>
          <a:xfrm>
            <a:off x="2362200" y="849421"/>
            <a:ext cx="13639800" cy="560279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ct val="0"/>
              </a:spcBef>
            </a:pP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Решение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  <a:sym typeface="Arial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5B34DC5-A913-2947-C775-C2664BA1C9BC}"/>
              </a:ext>
            </a:extLst>
          </p:cNvPr>
          <p:cNvSpPr/>
          <p:nvPr/>
        </p:nvSpPr>
        <p:spPr>
          <a:xfrm>
            <a:off x="10680784" y="902604"/>
            <a:ext cx="6425337" cy="8587696"/>
          </a:xfrm>
          <a:prstGeom prst="roundRect">
            <a:avLst/>
          </a:prstGeom>
          <a:solidFill>
            <a:srgbClr val="FED9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C6942-AC66-2A5D-AD15-E0FC55EC27EB}"/>
              </a:ext>
            </a:extLst>
          </p:cNvPr>
          <p:cNvSpPr txBox="1"/>
          <p:nvPr/>
        </p:nvSpPr>
        <p:spPr>
          <a:xfrm>
            <a:off x="11244690" y="1872543"/>
            <a:ext cx="5636205" cy="914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УНФ не просто “учёт”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а система, которая показывает что происходит, </a:t>
            </a:r>
            <a:r>
              <a:rPr lang="ru-RU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почему так и что делать дальше.</a:t>
            </a:r>
            <a:endParaRPr lang="ru-RU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2AD2A-155A-C670-8E5B-B6A18EFDE670}"/>
              </a:ext>
            </a:extLst>
          </p:cNvPr>
          <p:cNvSpPr txBox="1"/>
          <p:nvPr/>
        </p:nvSpPr>
        <p:spPr>
          <a:xfrm>
            <a:off x="11244690" y="3271370"/>
            <a:ext cx="5636205" cy="9144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УНФ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может обмениваться </a:t>
            </a:r>
            <a:b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1С:Бухгалтерией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чтобы бухгалтер не “вбивал” всё руками.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2F431D-45EC-D97E-720C-AD050520BD8B}"/>
              </a:ext>
            </a:extLst>
          </p:cNvPr>
          <p:cNvSpPr txBox="1"/>
          <p:nvPr/>
        </p:nvSpPr>
        <p:spPr>
          <a:xfrm>
            <a:off x="11244690" y="4670197"/>
            <a:ext cx="5636205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УНФ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CRM встроена в контур 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управления, а не живёт отдельно.</a:t>
            </a:r>
          </a:p>
        </p:txBody>
      </p:sp>
      <p:pic>
        <p:nvPicPr>
          <p:cNvPr id="11" name="Рисунок 10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F886633-8FF3-20F7-9A2B-27DC9750A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4185770"/>
            <a:ext cx="7036526" cy="507616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компьютер, программное обеспечение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C4CE6BAB-E945-EC82-329C-CCC30AC84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087" y="5873956"/>
            <a:ext cx="5358730" cy="3326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0F0A71-B894-AE99-8B18-F89C3F76F9E6}"/>
              </a:ext>
            </a:extLst>
          </p:cNvPr>
          <p:cNvSpPr txBox="1"/>
          <p:nvPr/>
        </p:nvSpPr>
        <p:spPr>
          <a:xfrm>
            <a:off x="4170722" y="2592050"/>
            <a:ext cx="4663440" cy="560279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ct val="0"/>
              </a:spcBef>
            </a:pPr>
            <a:r>
              <a:rPr lang="ru-RU" sz="96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1С:УНФ</a:t>
            </a:r>
            <a:endParaRPr lang="en-US" sz="96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4E985-E199-513C-BCF8-5AA2E13FE506}"/>
              </a:ext>
            </a:extLst>
          </p:cNvPr>
          <p:cNvSpPr txBox="1"/>
          <p:nvPr/>
        </p:nvSpPr>
        <p:spPr>
          <a:xfrm>
            <a:off x="4283335" y="2991230"/>
            <a:ext cx="4663440" cy="560279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ct val="0"/>
              </a:spcBef>
            </a:pPr>
            <a:r>
              <a:rPr lang="ru-RU" sz="23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УПРАВЛЕНИЕ НАШЕЙ ФИРМОЙ</a:t>
            </a:r>
            <a:endParaRPr lang="en-US" sz="23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784199" y="1593000"/>
            <a:ext cx="17503801" cy="8694000"/>
          </a:xfrm>
          <a:custGeom>
            <a:avLst/>
            <a:gdLst/>
            <a:ahLst/>
            <a:cxnLst/>
            <a:rect l="l" t="t" r="r" b="b"/>
            <a:pathLst>
              <a:path w="16377389" h="8283323" extrusionOk="0">
                <a:moveTo>
                  <a:pt x="0" y="0"/>
                </a:moveTo>
                <a:lnTo>
                  <a:pt x="16377388" y="0"/>
                </a:lnTo>
                <a:lnTo>
                  <a:pt x="16377388" y="8283323"/>
                </a:lnTo>
                <a:lnTo>
                  <a:pt x="0" y="8283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2972" t="18643" r="2972"/>
            <a:stretch/>
          </a:blipFill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2F970-34D3-E7CD-CDD6-1D64EEAE9B82}"/>
              </a:ext>
            </a:extLst>
          </p:cNvPr>
          <p:cNvSpPr txBox="1"/>
          <p:nvPr/>
        </p:nvSpPr>
        <p:spPr bwMode="auto">
          <a:xfrm>
            <a:off x="2324100" y="849421"/>
            <a:ext cx="13639800" cy="560279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Почему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1С:Управление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нашей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фирмой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 bwMode="auto">
          <a:xfrm>
            <a:off x="369768" y="1562100"/>
            <a:ext cx="17297400" cy="8006549"/>
          </a:xfrm>
          <a:custGeom>
            <a:avLst/>
            <a:gdLst/>
            <a:ahLst/>
            <a:cxnLst/>
            <a:rect l="l" t="t" r="r" b="b"/>
            <a:pathLst>
              <a:path w="16490101" h="7803448" extrusionOk="0">
                <a:moveTo>
                  <a:pt x="0" y="0"/>
                </a:moveTo>
                <a:lnTo>
                  <a:pt x="16490101" y="0"/>
                </a:lnTo>
                <a:lnTo>
                  <a:pt x="16490101" y="7803448"/>
                </a:lnTo>
                <a:lnTo>
                  <a:pt x="0" y="7803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t="19068"/>
            <a:stretch/>
          </a:blipFill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975D4-BC83-CB9D-D378-B6966FE72644}"/>
              </a:ext>
            </a:extLst>
          </p:cNvPr>
          <p:cNvSpPr txBox="1"/>
          <p:nvPr/>
        </p:nvSpPr>
        <p:spPr bwMode="auto">
          <a:xfrm>
            <a:off x="2324100" y="849421"/>
            <a:ext cx="13639800" cy="560279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Почему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1С:Управление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нашей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фирмой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 bwMode="auto">
          <a:xfrm>
            <a:off x="2362199" y="1999249"/>
            <a:ext cx="16690466" cy="74379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1.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Деньги</a:t>
            </a:r>
            <a:r>
              <a:rPr lang="en-US" sz="30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и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ликвидность</a:t>
            </a:r>
            <a:r>
              <a:rPr lang="en-US" sz="30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 (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казначейство</a:t>
            </a:r>
            <a:r>
              <a:rPr lang="en-US" sz="30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)</a:t>
            </a:r>
            <a:endParaRPr sz="3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9062" y="3543300"/>
            <a:ext cx="10429875" cy="5689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B6D435-8232-16E7-3486-ACA64CE1D545}"/>
              </a:ext>
            </a:extLst>
          </p:cNvPr>
          <p:cNvSpPr txBox="1"/>
          <p:nvPr/>
        </p:nvSpPr>
        <p:spPr>
          <a:xfrm>
            <a:off x="2362199" y="664117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spcBef>
                <a:spcPct val="0"/>
              </a:spcBef>
            </a:pP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Какие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задачи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ставятся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перед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бухгалтером</a:t>
            </a:r>
            <a:endParaRPr lang="ru-RU" sz="4800" b="1" dirty="0">
              <a:solidFill>
                <a:srgbClr val="000000"/>
              </a:solidFill>
              <a:latin typeface="Arial Bold"/>
              <a:cs typeface="Arial Bold"/>
              <a:sym typeface="Arial Bold"/>
            </a:endParaRPr>
          </a:p>
          <a:p>
            <a:pPr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(как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мини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  <a:sym typeface="Arial Bold"/>
              </a:rPr>
              <a:t>-CFO)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078FDBA-0A19-823A-B995-DFF52E277478}"/>
              </a:ext>
            </a:extLst>
          </p:cNvPr>
          <p:cNvSpPr txBox="1"/>
          <p:nvPr/>
        </p:nvSpPr>
        <p:spPr bwMode="auto">
          <a:xfrm>
            <a:off x="14728439" y="9258300"/>
            <a:ext cx="3291806" cy="628944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</a:pPr>
            <a:r>
              <a:rPr lang="ru-RU" sz="24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Единый семинар «1С»</a:t>
            </a:r>
            <a:endParaRPr lang="en-US" sz="24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 bwMode="auto">
          <a:xfrm>
            <a:off x="2362200" y="1562100"/>
            <a:ext cx="13635737" cy="718073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Деньги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и 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ликвидность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 (</a:t>
            </a:r>
            <a:r>
              <a:rPr lang="en-US" sz="3000" b="1" dirty="0" err="1">
                <a:solidFill>
                  <a:srgbClr val="000000"/>
                </a:solidFill>
                <a:latin typeface="Arial Bold"/>
                <a:cs typeface="Arial Bold"/>
              </a:rPr>
              <a:t>казначейство</a:t>
            </a:r>
            <a:r>
              <a:rPr lang="en-US" sz="3000" b="1" dirty="0">
                <a:solidFill>
                  <a:srgbClr val="000000"/>
                </a:solidFill>
                <a:latin typeface="Arial Bold"/>
                <a:cs typeface="Arial Bold"/>
              </a:rPr>
              <a:t>)</a:t>
            </a:r>
            <a:endParaRPr sz="30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2598419" y="2778686"/>
            <a:ext cx="13091161" cy="6671529"/>
          </a:xfrm>
          <a:custGeom>
            <a:avLst/>
            <a:gdLst/>
            <a:ahLst/>
            <a:cxnLst/>
            <a:rect l="l" t="t" r="r" b="b"/>
            <a:pathLst>
              <a:path w="14288814" h="7483767" extrusionOk="0">
                <a:moveTo>
                  <a:pt x="0" y="0"/>
                </a:moveTo>
                <a:lnTo>
                  <a:pt x="14288814" y="0"/>
                </a:lnTo>
                <a:lnTo>
                  <a:pt x="14288814" y="7483767"/>
                </a:lnTo>
                <a:lnTo>
                  <a:pt x="0" y="7483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F3FC2-647E-6CB2-A5D0-3ADF5F06DDC1}"/>
              </a:ext>
            </a:extLst>
          </p:cNvPr>
          <p:cNvSpPr txBox="1"/>
          <p:nvPr/>
        </p:nvSpPr>
        <p:spPr bwMode="auto">
          <a:xfrm>
            <a:off x="2362200" y="243602"/>
            <a:ext cx="14554200" cy="118636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5832"/>
              </a:lnSpc>
              <a:spcBef>
                <a:spcPts val="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Как 1С:УНФ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помогает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решать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эти</a:t>
            </a:r>
            <a:r>
              <a:rPr lang="en-US" sz="480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 Bold"/>
                <a:cs typeface="Arial Bold"/>
              </a:rPr>
              <a:t>задачи</a:t>
            </a:r>
            <a:r>
              <a:rPr lang="ru-RU" sz="4800" b="1" dirty="0">
                <a:solidFill>
                  <a:srgbClr val="000000"/>
                </a:solidFill>
                <a:latin typeface="Arial Bold"/>
                <a:cs typeface="Arial Bold"/>
              </a:rPr>
              <a:t>?</a:t>
            </a:r>
            <a:endParaRPr lang="en-US" sz="4800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3607</Words>
  <Application>Microsoft Office PowerPoint</Application>
  <DocSecurity>0</DocSecurity>
  <PresentationFormat>Произвольный</PresentationFormat>
  <Paragraphs>347</Paragraphs>
  <Slides>27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 Bold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8 апреля 16х9.pptx</dc:title>
  <dc:subject/>
  <dc:creator>Александр Доценко</dc:creator>
  <cp:keywords/>
  <dc:description/>
  <cp:lastModifiedBy>Артем Бондаренко</cp:lastModifiedBy>
  <cp:revision>17</cp:revision>
  <dcterms:created xsi:type="dcterms:W3CDTF">2006-08-16T00:00:00Z</dcterms:created>
  <dcterms:modified xsi:type="dcterms:W3CDTF">2026-03-27T07:43:56Z</dcterms:modified>
  <cp:category/>
  <dc:identifier>DAHC3m-PFFk</dc:identifier>
  <cp:contentStatus/>
  <dc:language/>
  <cp:version/>
</cp:coreProperties>
</file>