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43" r:id="rId15"/>
    <p:sldId id="257" r:id="rId16"/>
    <p:sldId id="345" r:id="rId17"/>
    <p:sldId id="346" r:id="rId18"/>
    <p:sldId id="347" r:id="rId19"/>
    <p:sldId id="348" r:id="rId20"/>
    <p:sldId id="349" r:id="rId21"/>
    <p:sldId id="341" r:id="rId22"/>
    <p:sldId id="342" r:id="rId23"/>
    <p:sldId id="279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70" r:id="rId37"/>
    <p:sldId id="335" r:id="rId38"/>
    <p:sldId id="272" r:id="rId39"/>
    <p:sldId id="273" r:id="rId40"/>
    <p:sldId id="274" r:id="rId41"/>
    <p:sldId id="275" r:id="rId42"/>
    <p:sldId id="276" r:id="rId43"/>
    <p:sldId id="336" r:id="rId44"/>
    <p:sldId id="337" r:id="rId45"/>
    <p:sldId id="338" r:id="rId46"/>
    <p:sldId id="339" r:id="rId47"/>
    <p:sldId id="344" r:id="rId48"/>
    <p:sldId id="277" r:id="rId49"/>
  </p:sldIdLst>
  <p:sldSz cx="12192000" cy="6858000"/>
  <p:notesSz cx="6858000" cy="9144000"/>
  <p:embeddedFontLst>
    <p:embeddedFont>
      <p:font typeface="Montserrat SemiBold" panose="020B0604020202020204" charset="-52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Montserrat" panose="020B0604020202020204" charset="-52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gCGkqCGecNXcwfusdFvwCZywm9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9FA5A-6BD5-4DA4-B66B-0ADE83E1E2D5}">
  <a:tblStyle styleId="{C8B9FA5A-6BD5-4DA4-B66B-0ADE83E1E2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58" autoAdjust="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799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30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29" name="Google Shape;22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67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40" name="Google Shape;24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88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257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Переработать – инфоповод – мягкий, экологичный через заботу</a:t>
            </a:r>
            <a:endParaRPr dirty="0"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387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Переработать</a:t>
            </a:r>
            <a:endParaRPr dirty="0"/>
          </a:p>
        </p:txBody>
      </p:sp>
      <p:sp>
        <p:nvSpPr>
          <p:cNvPr id="279" name="Google Shape;27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9645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26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602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078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Переработать</a:t>
            </a:r>
            <a:endParaRPr dirty="0"/>
          </a:p>
        </p:txBody>
      </p:sp>
      <p:sp>
        <p:nvSpPr>
          <p:cNvPr id="279" name="Google Shape;27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210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244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Таня</a:t>
            </a: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875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02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338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92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48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792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508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483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970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01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c1f75b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9c1f75b3b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39c1f75b3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485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441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0377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599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479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7540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95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26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678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2617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22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6" name="Google Shape;14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84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77495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9873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243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5842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053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4333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переработать</a:t>
            </a:r>
            <a:endParaRPr dirty="0"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799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50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18" name="Google Shape;21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16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600670" y="5929931"/>
            <a:ext cx="10985501" cy="31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Calibri"/>
              <a:buNone/>
              <a:defRPr sz="5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2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0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1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пункты">
  <p:cSld name="1_Заголовок и пункты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body" idx="1"/>
          </p:nvPr>
        </p:nvSpPr>
        <p:spPr>
          <a:xfrm>
            <a:off x="603250" y="1186481"/>
            <a:ext cx="10985501" cy="46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body" idx="2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150653" y="143182"/>
            <a:ext cx="7156451" cy="4654551"/>
          </a:xfrm>
          <a:prstGeom prst="roundRect">
            <a:avLst>
              <a:gd name="adj" fmla="val 8442"/>
            </a:avLst>
          </a:prstGeom>
          <a:solidFill>
            <a:srgbClr val="FAE54D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8916" cy="256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150653" y="4796736"/>
            <a:ext cx="7156451" cy="1903667"/>
          </a:xfrm>
          <a:prstGeom prst="roundRect">
            <a:avLst>
              <a:gd name="adj" fmla="val 21817"/>
            </a:avLst>
          </a:prstGeom>
          <a:solidFill>
            <a:srgbClr val="FAE54D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7310301" y="142405"/>
            <a:ext cx="4737101" cy="6559551"/>
          </a:xfrm>
          <a:prstGeom prst="roundRect">
            <a:avLst>
              <a:gd name="adj" fmla="val 8797"/>
            </a:avLst>
          </a:prstGeom>
          <a:solidFill>
            <a:srgbClr val="5A505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" descr="Изображение"/>
          <p:cNvPicPr preferRelativeResize="0"/>
          <p:nvPr/>
        </p:nvPicPr>
        <p:blipFill rotWithShape="1">
          <a:blip r:embed="rId4">
            <a:alphaModFix/>
          </a:blip>
          <a:srcRect l="24467" t="2397"/>
          <a:stretch/>
        </p:blipFill>
        <p:spPr>
          <a:xfrm>
            <a:off x="7355047" y="163399"/>
            <a:ext cx="4634509" cy="64023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9" y="0"/>
                </a:moveTo>
                <a:cubicBezTo>
                  <a:pt x="2098" y="0"/>
                  <a:pt x="1575" y="0"/>
                  <a:pt x="1227" y="105"/>
                </a:cubicBezTo>
                <a:cubicBezTo>
                  <a:pt x="724" y="238"/>
                  <a:pt x="328" y="524"/>
                  <a:pt x="145" y="888"/>
                </a:cubicBezTo>
                <a:cubicBezTo>
                  <a:pt x="0" y="1140"/>
                  <a:pt x="0" y="1519"/>
                  <a:pt x="0" y="2149"/>
                </a:cubicBezTo>
                <a:lnTo>
                  <a:pt x="0" y="19981"/>
                </a:lnTo>
                <a:cubicBezTo>
                  <a:pt x="0" y="20612"/>
                  <a:pt x="0" y="20990"/>
                  <a:pt x="145" y="21243"/>
                </a:cubicBezTo>
                <a:cubicBezTo>
                  <a:pt x="211" y="21373"/>
                  <a:pt x="306" y="21493"/>
                  <a:pt x="421" y="21600"/>
                </a:cubicBezTo>
                <a:lnTo>
                  <a:pt x="21600" y="21600"/>
                </a:lnTo>
                <a:lnTo>
                  <a:pt x="21600" y="481"/>
                </a:lnTo>
                <a:cubicBezTo>
                  <a:pt x="21401" y="314"/>
                  <a:pt x="21145" y="183"/>
                  <a:pt x="20852" y="105"/>
                </a:cubicBezTo>
                <a:cubicBezTo>
                  <a:pt x="20503" y="0"/>
                  <a:pt x="19981" y="0"/>
                  <a:pt x="19109" y="0"/>
                </a:cubicBezTo>
                <a:lnTo>
                  <a:pt x="2969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1"/>
          <p:cNvSpPr txBox="1"/>
          <p:nvPr/>
        </p:nvSpPr>
        <p:spPr>
          <a:xfrm>
            <a:off x="542664" y="2776905"/>
            <a:ext cx="6420372" cy="152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Как п</a:t>
            </a:r>
            <a:r>
              <a:rPr lang="ru-RU" sz="32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родать «1С:Бизнес-обучение»: с кем и о чем говорить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42664" y="6014400"/>
            <a:ext cx="4172297" cy="26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4"/>
              <a:buFont typeface="Arial"/>
              <a:buNone/>
            </a:pPr>
            <a:endParaRPr sz="1364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p1" descr="Изображение"/>
          <p:cNvPicPr preferRelativeResize="0"/>
          <p:nvPr/>
        </p:nvPicPr>
        <p:blipFill rotWithShape="1">
          <a:blip r:embed="rId5">
            <a:alphaModFix/>
          </a:blip>
          <a:srcRect r="49482"/>
          <a:stretch/>
        </p:blipFill>
        <p:spPr>
          <a:xfrm>
            <a:off x="393866" y="322325"/>
            <a:ext cx="918048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504196" y="4976876"/>
            <a:ext cx="60977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7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7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Багмут Татьяна, 1С</a:t>
            </a:r>
            <a:br>
              <a:rPr lang="ru-RU" sz="17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800" b="1" i="0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Трескина Анна, 1С</a:t>
            </a:r>
            <a:endParaRPr sz="1800" b="1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"/>
          <p:cNvSpPr txBox="1"/>
          <p:nvPr/>
        </p:nvSpPr>
        <p:spPr>
          <a:xfrm>
            <a:off x="1644459" y="449151"/>
            <a:ext cx="8903082" cy="50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35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Чем полезен сервис для компании?</a:t>
            </a:r>
            <a:endParaRPr sz="2935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44" descr="Изображение"/>
          <p:cNvPicPr preferRelativeResize="0"/>
          <p:nvPr/>
        </p:nvPicPr>
        <p:blipFill rotWithShape="1">
          <a:blip r:embed="rId3">
            <a:alphaModFix/>
          </a:blip>
          <a:srcRect r="49482"/>
          <a:stretch/>
        </p:blipFill>
        <p:spPr>
          <a:xfrm>
            <a:off x="393866" y="229728"/>
            <a:ext cx="918048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8959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34" name="Google Shape;234;p44"/>
          <p:cNvSpPr txBox="1"/>
          <p:nvPr/>
        </p:nvSpPr>
        <p:spPr>
          <a:xfrm>
            <a:off x="248901" y="1285111"/>
            <a:ext cx="6341470" cy="473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Развитие управленческой команды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Ситуация: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Руководители подразделений не всегда являются специалистами в области управления финансами, маркетинге, управлении персоналом и т.д., но им приходится принимать решения и организовывать процессы в данных областях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поможет 1С:Бизнес-Обучение?</a:t>
            </a:r>
            <a:endParaRPr/>
          </a:p>
          <a:p>
            <a:pPr marL="0" marR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Даст базовые знания. Например, изучив наши курсы по HR тематике, смогут говорить на одном языке с HR-руководителем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928" y="1492623"/>
            <a:ext cx="2620197" cy="399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8472" y="1492623"/>
            <a:ext cx="2459023" cy="380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 txBox="1"/>
          <p:nvPr/>
        </p:nvSpPr>
        <p:spPr>
          <a:xfrm>
            <a:off x="1518472" y="340312"/>
            <a:ext cx="8903082" cy="50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35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Чем полезен сервис для компании?</a:t>
            </a:r>
            <a:endParaRPr sz="2935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5" descr="Изображение"/>
          <p:cNvPicPr preferRelativeResize="0"/>
          <p:nvPr/>
        </p:nvPicPr>
        <p:blipFill rotWithShape="1">
          <a:blip r:embed="rId3">
            <a:alphaModFix/>
          </a:blip>
          <a:srcRect r="49482"/>
          <a:stretch/>
        </p:blipFill>
        <p:spPr>
          <a:xfrm>
            <a:off x="393866" y="229728"/>
            <a:ext cx="918048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5"/>
          <p:cNvSpPr txBox="1">
            <a:spLocks noGrp="1"/>
          </p:cNvSpPr>
          <p:nvPr>
            <p:ph type="body" idx="1"/>
          </p:nvPr>
        </p:nvSpPr>
        <p:spPr>
          <a:xfrm>
            <a:off x="393866" y="1234180"/>
            <a:ext cx="7311627" cy="499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400" b="1"/>
              <a:t>Задача:</a:t>
            </a:r>
            <a:r>
              <a:rPr lang="ru-RU" sz="2400"/>
              <a:t> Построить корпоративный университет – решение проблемы кадрового дефицита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400" b="1"/>
              <a:t>Ситуация:</a:t>
            </a:r>
            <a:r>
              <a:rPr lang="ru-RU" sz="2400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400"/>
              <a:t>Нужно обучить большое количество сотрудников – от управленцев до менеджеров.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400" b="1"/>
              <a:t>Чем поможет 1С:Бизнес-Обучение?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 sz="2400"/>
              <a:t>Создаст основу для корпоративного университета, позволит максимально быстро и дешево запустить корпоративный университет. Останется добавить специфичные для каждой компании темы, которые смогут взять на себя внутренние специалисти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pic>
        <p:nvPicPr>
          <p:cNvPr id="245" name="Google Shape;24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493" y="1115122"/>
            <a:ext cx="3719368" cy="5112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4935200" y="137805"/>
            <a:ext cx="9005775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Отзывы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 l="30798" t="8692" r="23722" b="1962"/>
          <a:stretch/>
        </p:blipFill>
        <p:spPr>
          <a:xfrm>
            <a:off x="10886910" y="5500936"/>
            <a:ext cx="1094223" cy="112838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/>
        </p:nvSpPr>
        <p:spPr>
          <a:xfrm>
            <a:off x="8176399" y="5702697"/>
            <a:ext cx="321056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Мнение </a:t>
            </a:r>
            <a:r>
              <a:rPr lang="ru-RU" sz="15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Дмитрия Казачкова </a:t>
            </a:r>
            <a:r>
              <a:rPr lang="ru-RU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(директора  1С-Рарус)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 1С:Бизнес-обучение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6" descr="http://qrcoder.ru/code/?https%3A%2F%2Fits.1c.ru%2Fvideo%2F1c_rarus_director_review&amp;4&amp;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5715" y="5500937"/>
            <a:ext cx="1188350" cy="11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8442" y="137805"/>
            <a:ext cx="181927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238442" y="893958"/>
            <a:ext cx="4262438" cy="5872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Ирина Старикова («Дистрибьюция74»):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"Ух ты! Сервис" – это мощный, структурированный и максимально практический инструмент для тех, кто серьезно настроен вывести сервис своей компании на принципиально новый уровень.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не про "улучшение показателей", а про трансформацию подхода к клиенту и построение по-настоящему клиентоцентричного бизнеса. Автор опирается на огромный опыт, глубокое понимание человеческой психологии и дает работающие методики, проверенные временем. Особенно впечатляет технология работы с негативом – она одна стоит того, чтобы познакомиться с курсом.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Рекомендация: </a:t>
            </a:r>
            <a:r>
              <a:rPr lang="ru-RU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вы готовы инвестировать в фундамент долгосрочных отношений с клиентами и построение сервиса, который будет выделять вас на рынке – этот курс станет отличным вложением. Он дает не просто знания, а систему действий.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6"/>
          <p:cNvSpPr txBox="1"/>
          <p:nvPr/>
        </p:nvSpPr>
        <p:spPr>
          <a:xfrm>
            <a:off x="4471275" y="883676"/>
            <a:ext cx="3849765" cy="507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Ирина Кондратьева (1С «ИстЛайн»):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«Управление стрессом для руководителей» - очень емкий и полезный. Приемы «избавления от стресса» приводятся как для бытовых, так и офисных условий, что немаловажно, ведь большую часть своей жизни мы проводим в офисе. Очень понравилось, как автор соотнес реакцию на стресс людей с разным эмоциональным интеллектом. Курс жизненно необходимо пройти руководителям всех уровней, чтобы грамотно и эффективно управлять своей командой, не допуская выгорания на рабочем месте, ведь при решении сложных задач и возникновении нештатных ситуаций очень важно сохранять спокойствие, уравновешенность и здравый рассудок.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6"/>
          <p:cNvSpPr txBox="1"/>
          <p:nvPr/>
        </p:nvSpPr>
        <p:spPr>
          <a:xfrm>
            <a:off x="8380295" y="857049"/>
            <a:ext cx="3560477" cy="458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Алевтина Галкина (ГК «Онлайн»):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«Гибкое управление организацией в условиях неопределенности» захватывает внимание с первой лекции. Все разложено по полкам. Даны конкретные рекомендации, алгоритм действий. С чего начать, на что обратить внимание, чего не бояться и т.д. Все прописано по шагам и зафиксированы схемой. Озвучены по сути «прописные истины», на которые не обращали внимание при работе: взаимодействия с сотрудником, взаимодействие внутри коллектива. 100 % будем использовать знания, полученные на курсе у себя в команде!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629" y="50800"/>
            <a:ext cx="3258916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66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"/>
          <p:cNvSpPr txBox="1"/>
          <p:nvPr/>
        </p:nvSpPr>
        <p:spPr>
          <a:xfrm>
            <a:off x="2707341" y="226181"/>
            <a:ext cx="48787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Почему сейчас</a:t>
            </a:r>
            <a:endParaRPr sz="4000" b="1" i="0" u="none" strike="noStrike" cap="none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393865" y="1017485"/>
            <a:ext cx="11551391" cy="533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Новый виток турбулентности, сжимается рынок + налоговые изменения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Кризис – всегда окно возможностей, их нужно увидеть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особенно важно удерживать контакт с клиентом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владеть информацией о клиенте, важна глубина проникновения чтобы обладать информацией, увидеть новые возможности и/или снизить риски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 полезным руководителям клиентов, повод поговорить про боли, обогатить CRM, бизнес-обучение – бесценная информация о клиентах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Нужны поводы для общения с клиентами.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Char char="•"/>
            </a:pPr>
            <a:endParaRPr lang="ru-RU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24"/>
              <a:buFont typeface="Arial"/>
              <a:buChar char="•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Возможность повлиять на показатели 1С:ИТС: продажи 1С:Бизнес-Обучение учитываются для показателей «Сумма продаж на одного клиента» и «Объем продаж сервисов сверх тарифа (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апсейл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)». Может быть, именно продажи «1С:Бизнес-Обучение помогут вам получить сниженный тип цен или претендовать на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рибейт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24"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ru-RU"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8916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66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1662020" y="848183"/>
            <a:ext cx="7979292" cy="133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dirty="0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Сценарий разговора с клиентом</a:t>
            </a:r>
            <a:endParaRPr sz="4000" b="1" i="0" u="none" strike="noStrike" cap="none" dirty="0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834" y="2444785"/>
            <a:ext cx="10303179" cy="3696608"/>
          </a:xfrm>
        </p:spPr>
        <p:txBody>
          <a:bodyPr/>
          <a:lstStyle/>
          <a:p>
            <a:r>
              <a:rPr lang="ru-RU" dirty="0"/>
              <a:t>Разработан в рамках пилотного проекта по запуску продаж сервиса с бизнес-тренером </a:t>
            </a:r>
            <a:r>
              <a:rPr lang="ru-RU" dirty="0" err="1"/>
              <a:t>В.Дозорцевым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Структура:</a:t>
            </a:r>
          </a:p>
          <a:p>
            <a:pPr lvl="1"/>
            <a:r>
              <a:rPr lang="ru-RU" dirty="0"/>
              <a:t>Приветствие</a:t>
            </a:r>
          </a:p>
          <a:p>
            <a:pPr lvl="1"/>
            <a:r>
              <a:rPr lang="ru-RU" dirty="0"/>
              <a:t>Презентация</a:t>
            </a:r>
          </a:p>
          <a:p>
            <a:pPr lvl="1"/>
            <a:r>
              <a:rPr lang="ru-RU" dirty="0"/>
              <a:t>Ответы на возражения</a:t>
            </a:r>
          </a:p>
          <a:p>
            <a:pPr lvl="1"/>
            <a:r>
              <a:rPr lang="ru-RU" dirty="0"/>
              <a:t>Призыв к действию (СТА)</a:t>
            </a:r>
          </a:p>
        </p:txBody>
      </p:sp>
    </p:spTree>
    <p:extLst>
      <p:ext uri="{BB962C8B-B14F-4D97-AF65-F5344CB8AC3E}">
        <p14:creationId xmlns:p14="http://schemas.microsoft.com/office/powerpoint/2010/main" val="1114872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738809" y="302972"/>
            <a:ext cx="1101544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dirty="0"/>
              <a:t>Приветствие + оценка удовлетворенности</a:t>
            </a:r>
            <a:endParaRPr sz="3200" dirty="0"/>
          </a:p>
        </p:txBody>
      </p:sp>
      <p:sp>
        <p:nvSpPr>
          <p:cNvPr id="91" name="Google Shape;91;p2"/>
          <p:cNvSpPr/>
          <p:nvPr/>
        </p:nvSpPr>
        <p:spPr>
          <a:xfrm>
            <a:off x="645068" y="1567486"/>
            <a:ext cx="11401707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Добрый день, ……, это ……………………из компании ……….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 с вами работаем </a:t>
            </a:r>
            <a:r>
              <a:rPr lang="ru-RU" sz="18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по сопровождению ваших решений 1С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я хотел уточнить буквально пару моментов по качеству текущей работы.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Подскажите, пожалуйста: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Насколько вы в целом довольны работой вашей системы 1С?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Есть ли моменты, которые хотелось бы улучшить в сопровождении или поддержке со стороны нашей команды?</a:t>
            </a:r>
            <a:b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 оцениваете работу ваших сотрудников в 1С: возникает ли что-то, что требует больше компетенций в продажах, финансах, управлении или взаимодействии с клиентами?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спрашиваю: у многих клиентов мы видим, что эффективность работы сотрудников упирается не в функционал 1С, а именно в бизнес-навыки.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мы запустили новую платформу “1С: Бизнес-Обучение”, которая помогает развивать компетенции руководителей и сотрудников в ключевых бизнес-функциях: продажи, управление, финансы, коммуникации и сервис.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не обучение работе в 1С, это развитие навыков, которые напрямую влияют на результаты компании.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07196" y="3405126"/>
            <a:ext cx="99031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289395-52B4-4937-BBA5-77C75C253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Скрипт: Получение контактных данных (обогащение базы)</a:t>
            </a: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309579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Контекст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Ситуация:</a:t>
            </a:r>
            <a:r>
              <a:rPr lang="ru-RU" dirty="0"/>
              <a:t> респондент не выказывает интереса к обучению</a:t>
            </a:r>
          </a:p>
          <a:p>
            <a:r>
              <a:rPr lang="ru-RU" b="1" dirty="0"/>
              <a:t>Цель:</a:t>
            </a:r>
            <a:r>
              <a:rPr lang="ru-RU" dirty="0"/>
              <a:t> мягко получить контакты HR / Финансового Директора / Руководителей продаж и маркетинга </a:t>
            </a:r>
            <a:r>
              <a:rPr lang="en-US" dirty="0"/>
              <a:t>/ </a:t>
            </a:r>
            <a:r>
              <a:rPr lang="ru-RU" dirty="0"/>
              <a:t>Генерального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1694167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sz="3200" dirty="0"/>
              <a:t>1. </a:t>
            </a:r>
            <a:r>
              <a:rPr lang="ru-RU" sz="3200" dirty="0"/>
              <a:t>Принятие отказа и объяснение причин последующего разговора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65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«Понимаю. Не у всех сейчас в приоритете обучение сотрудников. Спасибо, что сказали сразу.))»</a:t>
            </a:r>
          </a:p>
          <a:p>
            <a:pPr marL="114300" indent="0">
              <a:buNone/>
            </a:pPr>
            <a:r>
              <a:rPr lang="ru-RU" dirty="0"/>
              <a:t>«Раз уж мы с вашей компанией уже работаем, мне важно корректно обновить контактную информацию. Хочу, чтобы мы обращались именно к тем коллегам, которые отвечают за обучение»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34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2. Переход к запросу контактов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/>
              <a:t>«Подскажите, кто у вас отвечает за HR задачи и развитие сотрудников?»…..</a:t>
            </a:r>
          </a:p>
          <a:p>
            <a:r>
              <a:rPr lang="ru-RU" dirty="0">
                <a:highlight>
                  <a:srgbClr val="FFFF00"/>
                </a:highlight>
              </a:rPr>
              <a:t>(если </a:t>
            </a:r>
            <a:r>
              <a:rPr lang="en-US" dirty="0">
                <a:highlight>
                  <a:srgbClr val="FFFF00"/>
                </a:highlight>
              </a:rPr>
              <a:t>HR</a:t>
            </a:r>
            <a:r>
              <a:rPr lang="he-IL" dirty="0">
                <a:highlight>
                  <a:srgbClr val="FFFF00"/>
                </a:highlight>
              </a:rPr>
              <a:t> </a:t>
            </a:r>
            <a:r>
              <a:rPr lang="ru-RU" dirty="0">
                <a:highlight>
                  <a:srgbClr val="FFFF00"/>
                </a:highlight>
              </a:rPr>
              <a:t>–а нет)</a:t>
            </a:r>
            <a:r>
              <a:rPr lang="ru-RU" dirty="0"/>
              <a:t> Может обучением занимается кто-то из руководителей генеральный, финансовый или РОП? А как зовут этого коллегу, чтобы корректно к нему обратиться и будьте добры скажите какая у него почта или телефон? Чтобы вас не беспокоить по этой теме, лучше уточню напрямую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87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933"/>
            <a:ext cx="3258915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9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6602302" y="2258938"/>
            <a:ext cx="53973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-RU" sz="1450" b="1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1С:Бизнес-обучение – новое бизнес-направление для фирм-франчайзи, поддерживающее основные бизнес-направления.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Примеры похожих по целям и  уже устоявшихся бизнес-направлений: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-"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ЦСО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Char char="-"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Дистрибьюция</a:t>
            </a:r>
            <a:endParaRPr/>
          </a:p>
          <a:p>
            <a:pPr marL="285750" marR="0" lvl="0" indent="-19367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rgbClr val="2D2D2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Основная цель 1С:Бизнес-обучения как направления – дать инструмент партнерам глубже зайти в организацию клиента, установить отношения с топ-менеджерами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770" marR="0" lvl="0" indent="-14869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Pts val="1450"/>
              <a:buFont typeface="Montserrat"/>
              <a:buNone/>
            </a:pP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1529265" y="322325"/>
            <a:ext cx="10165430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4"/>
              <a:buFont typeface="Arial"/>
              <a:buNone/>
            </a:pPr>
            <a:r>
              <a:rPr lang="ru-RU" sz="28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Назначение проекта 1С:Бизнес-обучение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865" y="2204186"/>
            <a:ext cx="5891431" cy="447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/>
          <p:nvPr/>
        </p:nvSpPr>
        <p:spPr>
          <a:xfrm>
            <a:off x="192398" y="946268"/>
            <a:ext cx="12185796" cy="17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-RU" sz="1450" b="1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Стратегическая цель-мечта  – максимально полно удовлетворять потребности клиентов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Для этого 1С выстраивает экосистему – 1С:Предприятие в центре +много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ru-RU" sz="1450" b="0" i="0" u="none" strike="noStrike" cap="none">
                <a:solidFill>
                  <a:srgbClr val="2D2D2D"/>
                </a:solidFill>
                <a:latin typeface="Montserrat"/>
                <a:ea typeface="Montserrat"/>
                <a:cs typeface="Montserrat"/>
                <a:sym typeface="Montserrat"/>
              </a:rPr>
              <a:t>1С:Бизнес-обучение – один из сервисов, закрывающий потребность в развитии управленческой команды и персонала.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40770" marR="0" lvl="0" indent="-14869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D2D2D"/>
              </a:buClr>
              <a:buSzPts val="1450"/>
              <a:buFont typeface="Montserrat"/>
              <a:buNone/>
            </a:pPr>
            <a:endParaRPr sz="14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3. Финальное завершение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«Спасибо большое, вы </a:t>
            </a:r>
            <a:r>
              <a:rPr lang="ru-RU" dirty="0"/>
              <a:t>мне очень помогли</a:t>
            </a:r>
            <a:r>
              <a:rPr dirty="0"/>
              <a:t>.</a:t>
            </a:r>
            <a:r>
              <a:rPr lang="ru-RU" dirty="0"/>
              <a:t> </a:t>
            </a:r>
            <a:r>
              <a:rPr dirty="0"/>
              <a:t>Больше по этой теме вас </a:t>
            </a:r>
            <a:r>
              <a:rPr lang="ru-RU" dirty="0"/>
              <a:t>беспокоить не буду. Хорошего дня!»</a:t>
            </a:r>
          </a:p>
        </p:txBody>
      </p:sp>
    </p:spTree>
    <p:extLst>
      <p:ext uri="{BB962C8B-B14F-4D97-AF65-F5344CB8AC3E}">
        <p14:creationId xmlns:p14="http://schemas.microsoft.com/office/powerpoint/2010/main" val="211539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Короткая презентация платформы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1008776" y="1593151"/>
            <a:ext cx="9930468" cy="461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Платформа построена на коротких практических мини-курсах (10–30 минут) и комплексных управленческих программах.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Всё ориентировано на реальные бизнес-ситуации: как управлять отделом продаж, как работать с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дебиторкой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как улучшить коммуникации, как принимать управленческие решения.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Сотрудники могут учиться в удобное время, без отрыва от основной работы.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понять, какие направления могут быть для вас наиболее полезны: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Какие бизнес-функции сейчас требуют усиления: продажи, управление, финансы?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Есть ли новые сотрудники, которых нужно быстро адаптировать?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Хотелось бы повысить уровень руководителей: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тимлидов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коммерческого директора,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РОПа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Презентация подписки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838200" y="1614204"/>
            <a:ext cx="10436604" cy="461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Большинство клиентов выбирают 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корпоративную подписку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потому что она покрывает: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развитие руководителей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развитие менеджеров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развитие специалистов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адаптацию новых сотрудников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главное — обучение становится </a:t>
            </a:r>
            <a:r>
              <a:rPr lang="ru-RU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регулярным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не разовым.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пересчитать стоимость подписки на одного сотрудника,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выходит </a:t>
            </a:r>
            <a:r>
              <a:rPr lang="ru-RU" sz="18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менее 500 ₽ в месяц</a:t>
            </a:r>
            <a:r>
              <a:rPr lang="ru-RU" sz="1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 доступ ко всей библиотеке курсов, включая новые программы.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одно из самых выгодных решений на рынке развития бизнес-компетенций.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8916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1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66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1"/>
          <p:cNvSpPr txBox="1"/>
          <p:nvPr/>
        </p:nvSpPr>
        <p:spPr>
          <a:xfrm>
            <a:off x="1629458" y="1713896"/>
            <a:ext cx="79792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Типовые возражения</a:t>
            </a:r>
            <a:endParaRPr sz="4000" b="1" i="0" u="none" strike="noStrike" cap="none" dirty="0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18189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2823028" y="81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b="1" dirty="0"/>
              <a:t>Основные типы возражений</a:t>
            </a:r>
            <a:endParaRPr b="1" dirty="0"/>
          </a:p>
        </p:txBody>
      </p: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1016000" y="1600201"/>
            <a:ext cx="919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/>
              <a:t>1. </a:t>
            </a:r>
            <a:r>
              <a:rPr lang="ru-RU" b="1" dirty="0"/>
              <a:t>Рациональные</a:t>
            </a:r>
            <a:r>
              <a:rPr lang="ru-RU" dirty="0"/>
              <a:t>: время, деньги, ресурсы</a:t>
            </a:r>
            <a:endParaRPr dirty="0"/>
          </a:p>
          <a:p>
            <a:pPr marL="0" indent="0">
              <a:spcBef>
                <a:spcPts val="560"/>
              </a:spcBef>
              <a:buSzPts val="2800"/>
              <a:buNone/>
            </a:pPr>
            <a:r>
              <a:rPr lang="ru-RU" dirty="0"/>
              <a:t>2. </a:t>
            </a:r>
            <a:r>
              <a:rPr lang="ru-RU" b="1" dirty="0"/>
              <a:t>Эмоциональные</a:t>
            </a:r>
            <a:r>
              <a:rPr lang="ru-RU" dirty="0"/>
              <a:t>: сомнение, скепсис и опасения</a:t>
            </a:r>
            <a:endParaRPr dirty="0"/>
          </a:p>
          <a:p>
            <a:pPr marL="0" indent="0">
              <a:spcBef>
                <a:spcPts val="560"/>
              </a:spcBef>
              <a:buSzPts val="2800"/>
              <a:buNone/>
            </a:pPr>
            <a:r>
              <a:rPr lang="ru-RU" dirty="0"/>
              <a:t>3. </a:t>
            </a:r>
            <a:r>
              <a:rPr lang="ru-RU" b="1" dirty="0"/>
              <a:t>Организационные</a:t>
            </a:r>
            <a:r>
              <a:rPr lang="ru-RU" dirty="0"/>
              <a:t>: ответственность и приоритеты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DDEBDC9B-1665-4B51-95C3-C143781B50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2503714" y="137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b="1" dirty="0"/>
              <a:t>2.1 </a:t>
            </a:r>
            <a:r>
              <a:rPr lang="ru-RU" b="1" dirty="0"/>
              <a:t>«</a:t>
            </a:r>
            <a:r>
              <a:rPr lang="ru-RU" sz="4000" b="1" dirty="0"/>
              <a:t>У нас нет времени учиться</a:t>
            </a:r>
            <a:r>
              <a:rPr lang="ru-RU" sz="4000" dirty="0">
                <a:highlight>
                  <a:schemeClr val="lt1"/>
                </a:highlight>
              </a:rPr>
              <a:t>»</a:t>
            </a:r>
            <a:endParaRPr sz="4000" b="1" dirty="0">
              <a:highlight>
                <a:schemeClr val="lt1"/>
              </a:highlight>
            </a:endParaRPr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1197429" y="1600201"/>
            <a:ext cx="99858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обучение = отрыв от работы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Актуальные мини-курсы по 15–30 минут можно изучить между бизнес задачами и оперативно применить.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</a:t>
            </a:r>
            <a:r>
              <a:rPr lang="ru-RU" dirty="0"/>
              <a:t> переводим обучение в формат практического ускорения работы.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2E1B8C3B-8DF0-4C80-A11B-F55B4A7C7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2721429" y="81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dirty="0">
                <a:highlight>
                  <a:srgbClr val="C0C0C0"/>
                </a:highlight>
              </a:rPr>
              <a:t>«У нас нет времени </a:t>
            </a:r>
            <a:r>
              <a:rPr lang="ru-RU" sz="4000" dirty="0" err="1">
                <a:highlight>
                  <a:srgbClr val="C0C0C0"/>
                </a:highlight>
              </a:rPr>
              <a:t>учиться».Скрипт</a:t>
            </a:r>
            <a:endParaRPr sz="4000" dirty="0">
              <a:highlight>
                <a:srgbClr val="C0C0C0"/>
              </a:highlight>
            </a:endParaRPr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059543" y="1600201"/>
            <a:ext cx="10022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ru-RU" sz="2400" dirty="0"/>
              <a:t>Понимаю вас, у всех сейчас плотный график.</a:t>
            </a:r>
            <a:br>
              <a:rPr lang="ru-RU" sz="2400" dirty="0"/>
            </a:br>
            <a:r>
              <a:rPr lang="ru-RU" sz="2400" dirty="0"/>
              <a:t>Именно поэтому курсы на Платформе 1С сделаны в </a:t>
            </a:r>
            <a:r>
              <a:rPr lang="ru-RU" sz="2400" b="1" dirty="0"/>
              <a:t>формате коротких, прикладных уроков по 15–30 минут</a:t>
            </a:r>
            <a:r>
              <a:rPr lang="ru-RU" sz="2400" dirty="0"/>
              <a:t>.</a:t>
            </a:r>
            <a:endParaRPr sz="2400" dirty="0"/>
          </a:p>
          <a:p>
            <a:pPr marL="342900">
              <a:spcBef>
                <a:spcPts val="400"/>
              </a:spcBef>
              <a:buSzPts val="2000"/>
            </a:pPr>
            <a:r>
              <a:rPr lang="ru-RU" sz="2400" dirty="0"/>
              <a:t>Их можно проходить в удобное время. Между задачами, в перерыве, даже во время обеда или кофе-паузы.</a:t>
            </a:r>
            <a:endParaRPr sz="2400" dirty="0"/>
          </a:p>
          <a:p>
            <a:pPr marL="342900">
              <a:spcBef>
                <a:spcPts val="400"/>
              </a:spcBef>
              <a:buSzPts val="2000"/>
            </a:pPr>
            <a:r>
              <a:rPr lang="ru-RU" sz="2400" dirty="0"/>
              <a:t>Главное это </a:t>
            </a:r>
            <a:r>
              <a:rPr lang="ru-RU" sz="2400" b="1" dirty="0"/>
              <a:t>не теория, а конкретные инструменты</a:t>
            </a:r>
            <a:r>
              <a:rPr lang="ru-RU" sz="2400" dirty="0"/>
              <a:t>, которые помогают решать ежедневные рабочие задачи быстрее: как построить отчёт, как улучшить взаимодействие с клиентом, как настроить процессы в отделе.</a:t>
            </a:r>
            <a:endParaRPr sz="2400" dirty="0"/>
          </a:p>
          <a:p>
            <a:pPr marL="342900">
              <a:spcBef>
                <a:spcPts val="400"/>
              </a:spcBef>
              <a:buSzPts val="2000"/>
            </a:pPr>
            <a:r>
              <a:rPr lang="ru-RU" sz="2400" dirty="0"/>
              <a:t>По сути, это </a:t>
            </a:r>
            <a:r>
              <a:rPr lang="ru-RU" sz="2400" b="1" dirty="0"/>
              <a:t>“обучение в работе”</a:t>
            </a:r>
            <a:r>
              <a:rPr lang="ru-RU" sz="2400" dirty="0"/>
              <a:t>, а не отвлечение от неё.</a:t>
            </a:r>
            <a:endParaRPr sz="2400"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CFC0A522-48DF-4145-B855-561459D9FE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2757714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/>
              <a:t>2.2 «У нас нет времени учиться</a:t>
            </a:r>
            <a:r>
              <a:rPr lang="ru-RU" sz="4000" dirty="0">
                <a:highlight>
                  <a:schemeClr val="lt1"/>
                </a:highlight>
              </a:rPr>
              <a:t>»</a:t>
            </a:r>
            <a:endParaRPr b="1" dirty="0">
              <a:highlight>
                <a:schemeClr val="lt1"/>
              </a:highlight>
            </a:endParaRPr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1066799" y="1600201"/>
            <a:ext cx="10101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dirty="0"/>
              <a:t>Смысл: уверенность в собственной экспертизе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dirty="0"/>
              <a:t>Ответ: Курсы представленные на платформе не про «про азы», а про системный подход и практическую оптимизацию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dirty="0"/>
              <a:t>Акцент: серьезная </a:t>
            </a:r>
            <a:r>
              <a:rPr lang="ru-RU" dirty="0" err="1"/>
              <a:t>экспертность</a:t>
            </a:r>
            <a:r>
              <a:rPr lang="ru-RU" dirty="0"/>
              <a:t> практиков, показать реальную ценность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6F8A25E8-DB28-498A-B19A-B3C0000EB1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2561772" y="1294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4400"/>
            </a:pPr>
            <a:r>
              <a:rPr lang="ru-RU" b="1" dirty="0">
                <a:highlight>
                  <a:srgbClr val="C0C0C0"/>
                </a:highlight>
              </a:rPr>
              <a:t>2.2 «У нас нет времени учиться"</a:t>
            </a:r>
            <a:endParaRPr dirty="0">
              <a:highlight>
                <a:srgbClr val="C0C0C0"/>
              </a:highlight>
            </a:endParaRPr>
          </a:p>
        </p:txBody>
      </p:sp>
      <p:sp>
        <p:nvSpPr>
          <p:cNvPr id="120" name="Google Shape;120;p7"/>
          <p:cNvSpPr txBox="1"/>
          <p:nvPr/>
        </p:nvSpPr>
        <p:spPr>
          <a:xfrm>
            <a:off x="939800" y="1555847"/>
            <a:ext cx="103124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Абсолютно согласен,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давно в теме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материалы это не “учимся с нуля”, а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разбор практических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ситуаций и управленческих решений, которые помогают усиливать уже существующую экспертизу.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раз наши клиенты,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опытные руководители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используют платформу чаще всего, чтобы держать команду в едином стандарте и оптимизировать свои процессы без лишних проб и ошибок.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Сейчас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бизнес-среда меняется так быстро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что даже опытные руководители берут 1–2 модуля, чтобы обновить инструментарий: продажи, управление, финансы, коммуникации.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я включу вам </a:t>
            </a:r>
            <a:r>
              <a:rPr lang="ru-RU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демо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-доступ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вы сами посмотрите 1–2 темы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которые могут быть полезны именно вашему уровню.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не займет много времени, но даст хорошее понимание формата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01A41A20-49B7-4F59-B8C6-0E38FEB08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2628191" y="2766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/>
              <a:t>3.1  Это дорого</a:t>
            </a:r>
            <a:endParaRPr dirty="0"/>
          </a:p>
        </p:txBody>
      </p:sp>
      <p:sp>
        <p:nvSpPr>
          <p:cNvPr id="126" name="Google Shape;126;p8"/>
          <p:cNvSpPr txBox="1">
            <a:spLocks noGrp="1"/>
          </p:cNvSpPr>
          <p:nvPr>
            <p:ph type="body" idx="1"/>
          </p:nvPr>
        </p:nvSpPr>
        <p:spPr>
          <a:xfrm>
            <a:off x="1103085" y="1600201"/>
            <a:ext cx="100946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dirty="0"/>
              <a:t>Смысл: клиент не видит отдачу на инвестиции, не понимает какой ROI от этих инвестиций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dirty="0"/>
              <a:t>Ответ: Потери от неэффективности управленческих решений или отсутствие таких решений гораздо выше стоимости подписки.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dirty="0"/>
              <a:t>Акцент: перевести разговор в категорию «инвестиции» и отдача на инвестиции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EF8573FE-CBFB-42E4-8FBD-F67FD0AE57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39c1f75b3bb_0_0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55"/>
            <a:ext cx="3258915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9c1f75b3bb_0_0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9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9c1f75b3bb_0_0"/>
          <p:cNvSpPr txBox="1"/>
          <p:nvPr/>
        </p:nvSpPr>
        <p:spPr>
          <a:xfrm>
            <a:off x="1492827" y="59166"/>
            <a:ext cx="7145481" cy="91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Насколько сейчас нужно/актуально бизнес-обучение?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39c1f75b3bb_0_0"/>
          <p:cNvPicPr preferRelativeResize="0"/>
          <p:nvPr/>
        </p:nvPicPr>
        <p:blipFill rotWithShape="1">
          <a:blip r:embed="rId5">
            <a:alphaModFix/>
          </a:blip>
          <a:srcRect t="949" b="1"/>
          <a:stretch/>
        </p:blipFill>
        <p:spPr>
          <a:xfrm>
            <a:off x="134299" y="1026082"/>
            <a:ext cx="9997179" cy="561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9c1f75b3bb_0_0"/>
          <p:cNvSpPr/>
          <p:nvPr/>
        </p:nvSpPr>
        <p:spPr>
          <a:xfrm>
            <a:off x="10231581" y="5535259"/>
            <a:ext cx="19604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Материалы Экопси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HR-ТРЕНДЫ 2025: нанимать или удерживать, развивать людей или вкладываться в ИИ?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Август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3113314" y="1026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>
                <a:highlight>
                  <a:srgbClr val="C0C0C0"/>
                </a:highlight>
              </a:rPr>
              <a:t>3.1  Это дорого</a:t>
            </a:r>
            <a:endParaRPr dirty="0"/>
          </a:p>
        </p:txBody>
      </p:sp>
      <p:sp>
        <p:nvSpPr>
          <p:cNvPr id="132" name="Google Shape;132;p9"/>
          <p:cNvSpPr txBox="1"/>
          <p:nvPr/>
        </p:nvSpPr>
        <p:spPr>
          <a:xfrm>
            <a:off x="1030515" y="1643199"/>
            <a:ext cx="1023982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Понимаю.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Самый частый вопрос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обучение даст результат.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если пересчитать стоимость подписки на одного сотрудника и сравнить с экономией его времени и сокращением ошибок подписка окупается в первые 1–2 месяца работы.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сотрудник благодаря обучению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сократит одну ошибку в договоре, одну потерянную сделку или ускорит выполнение задачи компания уже возвращает стоимость подписки.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ведь обучение продолжается весь год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больше команда использует обучение на платформе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тем ниже реальная стоимость на сотрудника и тем выше накопленный результат: продажи, качество коммуникаций, скорость работы.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DD57CC81-A150-4D27-9B62-1D9DC1A368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2859314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/>
              <a:t>3.2 Это дорого</a:t>
            </a:r>
            <a:endParaRPr dirty="0"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081314" y="1600201"/>
            <a:ext cx="1010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ru-RU" b="1" dirty="0"/>
              <a:t>Смысл</a:t>
            </a:r>
            <a:r>
              <a:rPr lang="ru-RU" dirty="0"/>
              <a:t>: клиент не видит, </a:t>
            </a:r>
            <a:r>
              <a:rPr lang="ru-RU" b="1" dirty="0"/>
              <a:t>за что именно платит</a:t>
            </a:r>
            <a:r>
              <a:rPr lang="ru-RU" dirty="0"/>
              <a:t>, и сравнивает цену подписки с разовой покупкой курса или со стоимостью внешнего тренинга.</a:t>
            </a:r>
            <a:endParaRPr dirty="0"/>
          </a:p>
          <a:p>
            <a:pPr marL="0" indent="0">
              <a:spcBef>
                <a:spcPts val="544"/>
              </a:spcBef>
              <a:buSzPct val="100000"/>
              <a:buNone/>
            </a:pPr>
            <a:endParaRPr dirty="0"/>
          </a:p>
          <a:p>
            <a:pPr marL="0" indent="0">
              <a:spcBef>
                <a:spcPts val="544"/>
              </a:spcBef>
              <a:buSzPct val="100000"/>
              <a:buNone/>
            </a:pPr>
            <a:r>
              <a:rPr lang="ru-RU" b="1" dirty="0"/>
              <a:t>Ответ:</a:t>
            </a:r>
            <a:r>
              <a:rPr lang="ru-RU" dirty="0"/>
              <a:t> весь год доступ ко всем курсам, повторениям и новым темам это в разы выгоднее любого разового тренинга.</a:t>
            </a:r>
            <a:endParaRPr dirty="0"/>
          </a:p>
          <a:p>
            <a:pPr marL="0" indent="0">
              <a:spcBef>
                <a:spcPts val="544"/>
              </a:spcBef>
              <a:buSzPct val="100000"/>
              <a:buNone/>
            </a:pPr>
            <a:endParaRPr dirty="0"/>
          </a:p>
          <a:p>
            <a:pPr marL="0" indent="0">
              <a:spcBef>
                <a:spcPts val="544"/>
              </a:spcBef>
              <a:buSzPct val="100000"/>
              <a:buNone/>
            </a:pPr>
            <a:r>
              <a:rPr lang="ru-RU" b="1" dirty="0"/>
              <a:t>Акцент:</a:t>
            </a:r>
            <a:r>
              <a:rPr lang="ru-RU" dirty="0"/>
              <a:t> Перевести разговор из общей суммы в удельную стоимость. (Цена на 1 сотрудника / в месяц / за курс). Удельная стоимость будет еще уменьшаться с развитием платформы и увеличения количества курсов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380A032F-6860-4009-9DA0-0ED0CD211D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2953657" y="697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>
                <a:highlight>
                  <a:srgbClr val="C0C0C0"/>
                </a:highlight>
              </a:rPr>
              <a:t>3.2 Это дорого. </a:t>
            </a:r>
            <a:endParaRPr b="1" dirty="0">
              <a:highlight>
                <a:srgbClr val="C0C0C0"/>
              </a:highlight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1023257" y="1577396"/>
            <a:ext cx="1023257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Понимаю, вопрос бюджета всегда стоит остро.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если посчитать стоимость подписки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одного сотрудника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получится совсем другая картина.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Например, у вас 10 сотрудников, годовая подписка около 48 000₽.</a:t>
            </a:r>
            <a:b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₽ в месяц на человека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и при этом доступ ко всей библиотеке курсов, вебинарам и чек-листам.</a:t>
            </a:r>
            <a:endParaRPr dirty="0"/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сравнения, один офлайн-тренинг обходится в 15-20 тысяч рублей за день, и без возможности повторить.</a:t>
            </a:r>
            <a:endParaRPr dirty="0"/>
          </a:p>
          <a:p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подписке ваши сотрудники могут учиться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регулярно, повторять пройденные темы, возвращаться к материалам в нужный момент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 есть чем активнее команда использует платформу, тем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ниже становится реальная стоимость обучения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выше отдача от вложений.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2C5AEE47-CF6D-408D-837C-E7C0D1CCD9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2544228" y="160336"/>
            <a:ext cx="89220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b="1" dirty="0"/>
              <a:t>4. У нас уже есть внутреннее обучение</a:t>
            </a:r>
            <a:endParaRPr dirty="0"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103085" y="1600201"/>
            <a:ext cx="99930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опасение дублирования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Курсы 1С дополняют внутренние программы и экономят время тренеров.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</a:t>
            </a:r>
            <a:r>
              <a:rPr lang="ru-RU" dirty="0"/>
              <a:t> позиционировать как интеграцию, не конкуренцию.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57201B67-55E5-416E-AF8F-2187D88028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 txBox="1">
            <a:spLocks noGrp="1"/>
          </p:cNvSpPr>
          <p:nvPr>
            <p:ph type="title"/>
          </p:nvPr>
        </p:nvSpPr>
        <p:spPr>
          <a:xfrm>
            <a:off x="2507942" y="136600"/>
            <a:ext cx="89220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b="1">
                <a:highlight>
                  <a:srgbClr val="C0C0C0"/>
                </a:highlight>
              </a:rPr>
              <a:t>4. У нас уже есть внутреннее обучение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965201" y="1711017"/>
            <a:ext cx="10341428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отлично, что у вас уже выстроена система обучения — это редкость.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Наша платформа как раз помогает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дополнять внутреннее обучение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не заменять его: даёт готовые бизнес-модули, которые можно встроить в вашу систему.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Внутренним тренерам бывает  сложно закрыть все темы: продажи, управление, финансы, коммуникации. Платформа позволяет закрыть функциональные компетенции, а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ваши тренеры могут сфокусироваться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корпоративных стандартах и культуре.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Вместо того чтобы разрабатывать новые программы внутри,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можете взять готовый контент, обновляемый каждый месяц.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экономит много времени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бюджета на разработку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я подключу вам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демо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-доступ.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Посмотрите, какие бизнес-компетенции можно добавить к вашему внутреннему обучению.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сами выберете темы,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которые не пересекаются и усиливают вашу систему.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30300E64-A0DC-44ED-992A-0912189493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>
            <a:spLocks noGrp="1"/>
          </p:cNvSpPr>
          <p:nvPr>
            <p:ph type="title"/>
          </p:nvPr>
        </p:nvSpPr>
        <p:spPr>
          <a:xfrm>
            <a:off x="2569029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b="1" dirty="0"/>
              <a:t>5. Неизвестно, будет ли эффект</a:t>
            </a:r>
            <a:endParaRPr dirty="0"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1023257" y="1600201"/>
            <a:ext cx="10101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</a:t>
            </a:r>
            <a:r>
              <a:rPr lang="ru-RU" dirty="0"/>
              <a:t>: сомнение в отдаче на инвестиции и ROI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Предложить тестовые продукты или группу сотрудников, показать отчёты и результаты.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</a:t>
            </a:r>
            <a:r>
              <a:rPr lang="ru-RU" dirty="0"/>
              <a:t> перевести разговор из ожиданий и скепсиса в измеримые показатели.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EDBB29A5-430B-4BAA-AE7F-4483D53D16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 txBox="1">
            <a:spLocks noGrp="1"/>
          </p:cNvSpPr>
          <p:nvPr>
            <p:ph type="title"/>
          </p:nvPr>
        </p:nvSpPr>
        <p:spPr>
          <a:xfrm>
            <a:off x="2844800" y="1213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b="1" dirty="0">
                <a:highlight>
                  <a:srgbClr val="C0C0C0"/>
                </a:highlight>
              </a:rPr>
              <a:t>5. Неизвестно, будет ли эффект</a:t>
            </a:r>
            <a:endParaRPr dirty="0"/>
          </a:p>
        </p:txBody>
      </p:sp>
      <p:sp>
        <p:nvSpPr>
          <p:cNvPr id="168" name="Google Shape;168;p15"/>
          <p:cNvSpPr txBox="1"/>
          <p:nvPr/>
        </p:nvSpPr>
        <p:spPr>
          <a:xfrm>
            <a:off x="986970" y="1680501"/>
            <a:ext cx="1025434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Понимаю. Поэтому мы и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делаем платформу полностью измеримой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тесты, отчёты, прогресс, вовлечённость.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будете видеть, кто и как учится, и какие навыки растут.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Предлагаю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сделать пилот на небольшой группе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сотрудников.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увидите динамику по конкретным показателям: скорость работы, качество коммуникаций, меньше ошибок, больше завершённых сделок.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Риски минимальны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можно начать с одного мини-курса или короткой программы, чтобы увидеть результат без больших вложений.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2AC54ACD-50E0-4410-97D5-8A0F8D38FD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>
            <a:spLocks noGrp="1"/>
          </p:cNvSpPr>
          <p:nvPr>
            <p:ph type="title"/>
          </p:nvPr>
        </p:nvSpPr>
        <p:spPr>
          <a:xfrm>
            <a:off x="2699657" y="2766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b="1" dirty="0"/>
              <a:t>6. Мы всё смотрим и учимся на </a:t>
            </a:r>
            <a:r>
              <a:rPr lang="ru-RU" b="1" dirty="0" err="1"/>
              <a:t>YouTube</a:t>
            </a:r>
            <a:r>
              <a:rPr lang="ru-RU" b="1" dirty="0"/>
              <a:t> бесплатно</a:t>
            </a:r>
            <a:endParaRPr dirty="0"/>
          </a:p>
        </p:txBody>
      </p:sp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950686" y="1600201"/>
            <a:ext cx="103051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  <a:buNone/>
            </a:pPr>
            <a:r>
              <a:rPr lang="ru-RU" sz="2400" b="1" dirty="0"/>
              <a:t>Смысл:</a:t>
            </a:r>
            <a:r>
              <a:rPr lang="ru-RU" sz="2400" dirty="0"/>
              <a:t> клиент не видит разницы между разрозненным контентом и системным обучением, не видит серьезную экономию времени на выбор обучающих программ</a:t>
            </a:r>
            <a:endParaRPr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/>
          </a:p>
          <a:p>
            <a:pPr marL="0" indent="0">
              <a:spcBef>
                <a:spcPts val="480"/>
              </a:spcBef>
              <a:buSzPts val="2400"/>
              <a:buNone/>
            </a:pPr>
            <a:r>
              <a:rPr lang="ru-RU" sz="2400" b="1" dirty="0"/>
              <a:t>Ответ:</a:t>
            </a:r>
            <a:r>
              <a:rPr lang="ru-RU" sz="2400" dirty="0"/>
              <a:t> </a:t>
            </a:r>
            <a:r>
              <a:rPr lang="ru-RU" sz="2400" dirty="0" err="1"/>
              <a:t>YouTube</a:t>
            </a:r>
            <a:r>
              <a:rPr lang="ru-RU" sz="2400" dirty="0"/>
              <a:t> это советы, 1С Платформа  системная программа с логикой, заданиями и сертификатами. Поиск советов и оценка адекватности слишком дорого, по сравнению с системным обучением</a:t>
            </a:r>
            <a:endParaRPr dirty="0"/>
          </a:p>
          <a:p>
            <a:pPr marL="0" indent="0">
              <a:spcBef>
                <a:spcPts val="480"/>
              </a:spcBef>
              <a:buSzPts val="2400"/>
              <a:buNone/>
            </a:pPr>
            <a:endParaRPr sz="2400" dirty="0"/>
          </a:p>
          <a:p>
            <a:pPr marL="0" indent="0">
              <a:spcBef>
                <a:spcPts val="480"/>
              </a:spcBef>
              <a:buSzPts val="2400"/>
              <a:buNone/>
            </a:pPr>
            <a:r>
              <a:rPr lang="ru-RU" sz="2400" b="1" dirty="0"/>
              <a:t>Акцент: </a:t>
            </a:r>
            <a:r>
              <a:rPr lang="ru-RU" sz="2400" dirty="0"/>
              <a:t>сравнить не цену, а результат, с учетом стоимости времени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6F97061E-E97B-4532-8F29-EF74EB30FA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2997200" y="2165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b="1" dirty="0"/>
              <a:t>6. Мы всё смотрим и учимся на </a:t>
            </a:r>
            <a:r>
              <a:rPr lang="ru-RU" b="1" dirty="0" err="1"/>
              <a:t>YouTube</a:t>
            </a:r>
            <a:r>
              <a:rPr lang="ru-RU" b="1" dirty="0"/>
              <a:t> бесплатно. </a:t>
            </a:r>
            <a:endParaRPr b="1" dirty="0">
              <a:highlight>
                <a:srgbClr val="C0C0C0"/>
              </a:highlight>
            </a:endParaRPr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1"/>
          </p:nvPr>
        </p:nvSpPr>
        <p:spPr>
          <a:xfrm>
            <a:off x="954915" y="1651001"/>
            <a:ext cx="101122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ru-RU" sz="2000" dirty="0"/>
              <a:t>Конечно, на </a:t>
            </a:r>
            <a:r>
              <a:rPr lang="ru-RU" sz="2000" dirty="0" err="1"/>
              <a:t>YouTube</a:t>
            </a:r>
            <a:r>
              <a:rPr lang="ru-RU" sz="2000" dirty="0"/>
              <a:t> можно найти множество видео, это отличный источник идей. Но разница в том, что Платформа 1С не просто видео контент, а структурированная система обучения для бизнеса.</a:t>
            </a:r>
            <a:endParaRPr dirty="0"/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ru-RU" sz="2000" dirty="0"/>
              <a:t>🔹 Темы выстроены последовательно. От простого к сложному.</a:t>
            </a:r>
            <a:br>
              <a:rPr lang="ru-RU" sz="2000" dirty="0"/>
            </a:br>
            <a:r>
              <a:rPr lang="ru-RU" sz="2000" dirty="0"/>
              <a:t>🔹 Каждый модуль сопровождается чек-листом, заданием и примерами из реальной практики.</a:t>
            </a:r>
            <a:br>
              <a:rPr lang="ru-RU" sz="2000" dirty="0"/>
            </a:br>
            <a:r>
              <a:rPr lang="ru-RU" sz="2000" dirty="0"/>
              <a:t>🔹 Есть контроль усвоения, обратная связь и сертификаты. Вы  видите результат.</a:t>
            </a:r>
            <a:endParaRPr dirty="0"/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То есть </a:t>
            </a:r>
            <a:r>
              <a:rPr lang="ru-RU" sz="2000" b="1" dirty="0" err="1"/>
              <a:t>YouTube</a:t>
            </a:r>
            <a:r>
              <a:rPr lang="ru-RU" sz="2000" b="1" dirty="0"/>
              <a:t> это “что угодно и обо всём</a:t>
            </a:r>
            <a:r>
              <a:rPr lang="ru-RU" sz="2000" dirty="0"/>
              <a:t>”,</a:t>
            </a:r>
            <a:br>
              <a:rPr lang="ru-RU" sz="2000" dirty="0"/>
            </a:br>
            <a:r>
              <a:rPr lang="ru-RU" sz="2000" dirty="0"/>
              <a:t>а платформа это </a:t>
            </a:r>
            <a:r>
              <a:rPr lang="ru-RU" sz="2000" b="1" dirty="0"/>
              <a:t>конкретная траектория </a:t>
            </a:r>
            <a:r>
              <a:rPr lang="ru-RU" sz="2000" dirty="0"/>
              <a:t>развития сотрудников и </a:t>
            </a:r>
            <a:r>
              <a:rPr lang="ru-RU" sz="2000" b="1" dirty="0"/>
              <a:t>инструмент управления знаниями.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EF11A85E-49F0-4EE9-B4B9-BA2B1149B8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627086" y="81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/>
              <a:t>7</a:t>
            </a:r>
            <a:r>
              <a:rPr lang="ru-RU" sz="4000" b="1" dirty="0"/>
              <a:t>. Сотрудники не будут смотреть</a:t>
            </a:r>
            <a:endParaRPr dirty="0"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899886" y="1600201"/>
            <a:ext cx="103269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сомнение в вовлечении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Курсы короткие, практичные, с кейсами и заданиями. Вовлекают с первого урока. Плюс инструменты контроля вовлеченности позволят мотивировать учиться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</a:t>
            </a:r>
            <a:r>
              <a:rPr lang="ru-RU" dirty="0"/>
              <a:t> показать интерактив и пользование в реальном времени.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570C93B8-8B21-48F7-B266-BF119FB4B8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55"/>
            <a:ext cx="3258915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4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9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1492827" y="59166"/>
            <a:ext cx="7145481" cy="91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Насколько сейчас нужно/актуально бизнес-обучение?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981" y="1260563"/>
            <a:ext cx="9341238" cy="527156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4"/>
          <p:cNvSpPr/>
          <p:nvPr/>
        </p:nvSpPr>
        <p:spPr>
          <a:xfrm>
            <a:off x="10231581" y="5535259"/>
            <a:ext cx="19604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Материалы Экопси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HR-ТРЕНДЫ 2025: нанимать или удерживать, развивать людей или вкладываться в ИИ?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Август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>
                <a:highlight>
                  <a:srgbClr val="C0C0C0"/>
                </a:highlight>
              </a:rPr>
              <a:t>7</a:t>
            </a:r>
            <a:r>
              <a:rPr lang="ru-RU" sz="4000" b="1">
                <a:highlight>
                  <a:srgbClr val="C0C0C0"/>
                </a:highlight>
              </a:rPr>
              <a:t>. Сотрудники не будут смотреть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1074057" y="1674674"/>
            <a:ext cx="101600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Понимаю. Именно поэтому формат сделан коротким и практическим 10–20 минут. Наш опыт показывает, что такой формат смотрят охотно, потому что он помогает решать рабочие задачи, а не отрывает от них.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не “обязательное обучение”, а подсказки для реальной работы: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закрывать сделки, как работать с клиентом, как считать прибыль.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Когда человек сразу видит пользу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он смотрит.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Сотрудникам не нужно выделять полдня на учебу. Они проходят мини-курс между задачами: в паузе, утром, перед звонками. Это самый удобный формат для современной загрузки.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начнём с небольшой группы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3–5 сотрудников.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 увидите статистику просмотра и реальные результаты вовлечённости.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2764972" y="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/>
              <a:t>8. У нас нет бюджета</a:t>
            </a:r>
            <a:endParaRPr dirty="0"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1037771" y="1600201"/>
            <a:ext cx="101164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обучение низкий приоритет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 </a:t>
            </a:r>
            <a:r>
              <a:rPr lang="ru-RU" dirty="0"/>
              <a:t>Начните с </a:t>
            </a:r>
            <a:r>
              <a:rPr lang="ru-RU" dirty="0" err="1"/>
              <a:t>трипвайер</a:t>
            </a:r>
            <a:r>
              <a:rPr lang="ru-RU" dirty="0"/>
              <a:t>-курсов (мини курсов), это минимальные расходы и быстрый старт.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 </a:t>
            </a:r>
            <a:r>
              <a:rPr lang="ru-RU" dirty="0"/>
              <a:t>предложить ступенчатый вход и апгрейд.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C8EF16C2-0700-42D7-AC05-A783E8B041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2844800" y="1512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b="1" dirty="0">
                <a:highlight>
                  <a:srgbClr val="C0C0C0"/>
                </a:highlight>
              </a:rPr>
              <a:t>8. У нас нет бюджета</a:t>
            </a:r>
            <a:endParaRPr dirty="0"/>
          </a:p>
        </p:txBody>
      </p:sp>
      <p:sp>
        <p:nvSpPr>
          <p:cNvPr id="204" name="Google Shape;204;p21"/>
          <p:cNvSpPr txBox="1"/>
          <p:nvPr/>
        </p:nvSpPr>
        <p:spPr>
          <a:xfrm>
            <a:off x="1161143" y="1620927"/>
            <a:ext cx="991325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Понимаю,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бюджеты всегда ограничены.</a:t>
            </a:r>
            <a:b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мы сделали возможность начинать с мини-курсов это очень небольшие суммы и быстрый эффект.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Многие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наши клиенты начинают без выделенного бюджета, </a:t>
            </a:r>
            <a:endParaRPr dirty="0"/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1–2 мини-курсов. Это даёт быстрый результат и позволяет позже обосновать подписку.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Даже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 правильно закрытая сделка или одна предотвращенная ошибка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полностью покрывают стоимость подписки.</a:t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Обучение бизнес-компетенциям всегда возвращается в продажах, точности и скорости работы.</a:t>
            </a:r>
            <a:endParaRPr dirty="0"/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7ACE86E9-415D-4204-855A-CD5AF9011B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2743200" y="137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dirty="0"/>
              <a:t>9. У нас всё индивидуально</a:t>
            </a:r>
            <a:endParaRPr dirty="0"/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994229" y="1600201"/>
            <a:ext cx="101890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клиент хочет уникальность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Платформа модульная, можно собрать нужные и актуальные темы.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Техника:</a:t>
            </a:r>
            <a:r>
              <a:rPr lang="ru-RU" dirty="0"/>
              <a:t> показать гибкость и кастомизацию.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99FF145E-6A58-4BC3-AA05-B66B2257B9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2699657" y="1375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ru-RU" dirty="0"/>
              <a:t>9. У нас всё индивидуально</a:t>
            </a:r>
            <a:endParaRPr dirty="0"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1066800" y="1600201"/>
            <a:ext cx="10058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клиент хочет уникальность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Платформа модульная, можно собрать нужные и актуальные темы.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Техника:</a:t>
            </a:r>
            <a:r>
              <a:rPr lang="ru-RU" dirty="0"/>
              <a:t> показать гибкость и кастомизацию.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39C1F63D-EADA-415A-836D-BA45C4CB03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2764971" y="81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ru-RU" dirty="0"/>
              <a:t>10. Нет ответственного за обучение</a:t>
            </a:r>
            <a:endParaRPr dirty="0"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1059543" y="1600201"/>
            <a:ext cx="1014548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 </a:t>
            </a:r>
            <a:r>
              <a:rPr lang="ru-RU" dirty="0"/>
              <a:t>организационный барьер и ограничения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 </a:t>
            </a:r>
            <a:r>
              <a:rPr lang="ru-RU" dirty="0"/>
              <a:t>Достаточно одного координатора (HR или руководителя). Всё займёт 15 минут.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dirty="0"/>
              <a:t>Акцент: снять страх сложности.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9128A138-A2A3-4FA9-81B9-62095DC3E9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2685143" y="811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ru-RU" sz="4000" dirty="0"/>
              <a:t>11. Нам сложно измерить эффект</a:t>
            </a:r>
            <a:endParaRPr dirty="0"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1066800" y="1600201"/>
            <a:ext cx="1009468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3200"/>
              <a:buNone/>
            </a:pPr>
            <a:r>
              <a:rPr lang="ru-RU" b="1" dirty="0"/>
              <a:t>Смысл:</a:t>
            </a:r>
            <a:r>
              <a:rPr lang="ru-RU" dirty="0"/>
              <a:t> нет KPI обучения сотрудников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Ответ:</a:t>
            </a:r>
            <a:r>
              <a:rPr lang="ru-RU" dirty="0"/>
              <a:t> На платформе есть тесты и отчёты, где виден прогресс участников и Вы сможете управлять требованиями к качеству обучения и росту компетенций</a:t>
            </a:r>
            <a:endParaRPr dirty="0"/>
          </a:p>
          <a:p>
            <a:pPr marL="0" indent="0">
              <a:spcBef>
                <a:spcPts val="640"/>
              </a:spcBef>
              <a:buSzPts val="3200"/>
              <a:buNone/>
            </a:pPr>
            <a:r>
              <a:rPr lang="ru-RU" b="1" dirty="0"/>
              <a:t>Акцент:</a:t>
            </a:r>
            <a:r>
              <a:rPr lang="ru-RU" dirty="0"/>
              <a:t> дать инструмент измерения, а не убеждение словами.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7E08338A-1DCF-4732-A620-3D67623990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2518228" y="0"/>
            <a:ext cx="8937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Call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 (призыв к действию)</a:t>
            </a:r>
            <a:endParaRPr dirty="0"/>
          </a:p>
        </p:txBody>
      </p:sp>
      <p:sp>
        <p:nvSpPr>
          <p:cNvPr id="118" name="Google Shape;118;p6"/>
          <p:cNvSpPr txBox="1"/>
          <p:nvPr/>
        </p:nvSpPr>
        <p:spPr>
          <a:xfrm>
            <a:off x="838200" y="1756980"/>
            <a:ext cx="9838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Предлагаю для старта и знакомства с платформой оформить </a:t>
            </a:r>
            <a:r>
              <a:rPr lang="ru-RU" sz="1800" b="1" dirty="0" err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демо</a:t>
            </a:r>
            <a:r>
              <a:rPr lang="ru-RU" sz="1800" b="1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-доступ на неделю (7 дней)</a:t>
            </a:r>
            <a:r>
              <a:rPr lang="ru-RU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вы посмотрели программы и выбрали направления, которые будут полезны вашей команде. Пришлю ссылку вам на почту.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неделю свяжусь, чтобы узнать впечатления и подобрать оптимальный формат подписки под ваши задачи.</a:t>
            </a:r>
            <a:endParaRPr dirty="0"/>
          </a:p>
        </p:txBody>
      </p:sp>
      <p:pic>
        <p:nvPicPr>
          <p:cNvPr id="4" name="Google Shape;282;p41" descr="Изображение">
            <a:extLst>
              <a:ext uri="{FF2B5EF4-FFF2-40B4-BE49-F238E27FC236}">
                <a16:creationId xmlns="" xmlns:a16="http://schemas.microsoft.com/office/drawing/2014/main" id="{18E6561B-E6BD-4C2B-B0EE-D164CE6160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875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172273" y="149034"/>
            <a:ext cx="11847455" cy="6559551"/>
          </a:xfrm>
          <a:prstGeom prst="roundRect">
            <a:avLst>
              <a:gd name="adj" fmla="val 6066"/>
            </a:avLst>
          </a:prstGeom>
          <a:solidFill>
            <a:srgbClr val="AFAFAF">
              <a:alpha val="29019"/>
            </a:srgb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495662" y="1784858"/>
            <a:ext cx="6724945" cy="66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84"/>
              <a:buFont typeface="Arial"/>
              <a:buNone/>
            </a:pPr>
            <a:r>
              <a:rPr lang="ru-RU" sz="3984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8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3486" cy="256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8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8" cy="52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8" descr="icon play small.sv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8465" y="2781128"/>
            <a:ext cx="1278137" cy="12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8"/>
          <p:cNvSpPr/>
          <p:nvPr/>
        </p:nvSpPr>
        <p:spPr>
          <a:xfrm>
            <a:off x="3253487" y="3095431"/>
            <a:ext cx="8087176" cy="666751"/>
          </a:xfrm>
          <a:prstGeom prst="roundRect">
            <a:avLst>
              <a:gd name="adj" fmla="val 50000"/>
            </a:avLst>
          </a:prstGeom>
          <a:solidFill>
            <a:srgbClr val="B88DF8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Пишите на </a:t>
            </a:r>
            <a:r>
              <a:rPr lang="ru-RU" sz="4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bizedu@1c.ru </a:t>
            </a:r>
            <a:endParaRPr sz="44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0055"/>
            <a:ext cx="3258915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5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9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5"/>
          <p:cNvSpPr txBox="1"/>
          <p:nvPr/>
        </p:nvSpPr>
        <p:spPr>
          <a:xfrm>
            <a:off x="1492827" y="59166"/>
            <a:ext cx="7145481" cy="91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Насколько сейчас нужно/актуально бизнес-обучение?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05" y="1125399"/>
            <a:ext cx="10051455" cy="567343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5"/>
          <p:cNvSpPr/>
          <p:nvPr/>
        </p:nvSpPr>
        <p:spPr>
          <a:xfrm>
            <a:off x="10231581" y="5535259"/>
            <a:ext cx="19604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Материалы Экопси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HR-ТРЕНДЫ 2025: нанимать или удерживать, развивать людей или вкладываться в ИИ?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Август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4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258916" cy="2564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66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/>
        </p:nvSpPr>
        <p:spPr>
          <a:xfrm>
            <a:off x="2707341" y="226181"/>
            <a:ext cx="7979292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Рынок бизнес-обучения</a:t>
            </a:r>
            <a:endParaRPr sz="4000" b="1" i="0" u="none" strike="noStrike" cap="none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535050" y="1170507"/>
            <a:ext cx="11121900" cy="5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Рынок бизнес-обучения начинает расти в кризис, чем больше турбулентность, тем больше растет количество вопросов</a:t>
            </a:r>
            <a:endParaRPr sz="2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Компании пересматривают подход к развитию сотрудников — теперь обучение должно не просто «повышать квалификацию», а давать быстрый эффект в продажах, управлении и эффективности.</a:t>
            </a:r>
            <a:endParaRPr lang="ru-RU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ru-RU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на практику, а не теорию. Руководители ищут короткие, прикладные форматы: видеокурсы, </a:t>
            </a:r>
            <a:r>
              <a:rPr lang="ru-RU" sz="2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микроуроки</a:t>
            </a:r>
            <a:r>
              <a:rPr lang="ru-RU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симуляции, деловые игры. Всё, что помогает решать реальные задачи бизнеса «здесь и сейчас».</a:t>
            </a:r>
            <a:endParaRPr lang="ru-RU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ru-RU"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ru-RU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 форматы и инструменты доступа. Онлайн-платформы, подписки, корпоративные библиотеки знаний — обучение становится сервисом с постоянным доступом, а не проектом «раз в год»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 descr="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89708" cy="108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 descr="Изображе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866" y="322325"/>
            <a:ext cx="1817273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4648966" y="277246"/>
            <a:ext cx="2894068" cy="4719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i="0" u="none" strike="noStrike" cap="none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1С:Бизнес-обучение</a:t>
            </a:r>
            <a:endParaRPr sz="2400" b="1" i="0" u="none" strike="noStrike" cap="none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5"/>
          <p:cNvCxnSpPr>
            <a:stCxn id="179" idx="0"/>
            <a:endCxn id="177" idx="2"/>
          </p:cNvCxnSpPr>
          <p:nvPr/>
        </p:nvCxnSpPr>
        <p:spPr>
          <a:xfrm rot="10800000" flipH="1">
            <a:off x="3104913" y="749251"/>
            <a:ext cx="2991000" cy="271800"/>
          </a:xfrm>
          <a:prstGeom prst="straightConnector1">
            <a:avLst/>
          </a:prstGeom>
          <a:noFill/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5"/>
          <p:cNvCxnSpPr>
            <a:stCxn id="181" idx="0"/>
            <a:endCxn id="177" idx="2"/>
          </p:cNvCxnSpPr>
          <p:nvPr/>
        </p:nvCxnSpPr>
        <p:spPr>
          <a:xfrm rot="10800000">
            <a:off x="6095907" y="749251"/>
            <a:ext cx="2874000" cy="271800"/>
          </a:xfrm>
          <a:prstGeom prst="straightConnector1">
            <a:avLst/>
          </a:prstGeom>
          <a:noFill/>
          <a:ln w="9525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2" name="Google Shape;182;p5"/>
          <p:cNvGrpSpPr/>
          <p:nvPr/>
        </p:nvGrpSpPr>
        <p:grpSpPr>
          <a:xfrm>
            <a:off x="6130666" y="1021051"/>
            <a:ext cx="5597645" cy="4943687"/>
            <a:chOff x="6130666" y="1730141"/>
            <a:chExt cx="5597645" cy="4943687"/>
          </a:xfrm>
        </p:grpSpPr>
        <p:sp>
          <p:nvSpPr>
            <p:cNvPr id="183" name="Google Shape;183;p5"/>
            <p:cNvSpPr/>
            <p:nvPr/>
          </p:nvSpPr>
          <p:spPr>
            <a:xfrm>
              <a:off x="6130666" y="3035352"/>
              <a:ext cx="5516808" cy="3638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400" tIns="43200" rIns="86400" bIns="43200" anchor="t" anchorCtr="0">
              <a:spAutoFit/>
            </a:bodyPr>
            <a:lstStyle/>
            <a:p>
              <a:pPr marL="179388" marR="0" lvl="1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ТЕМЫ</a:t>
              </a:r>
              <a:endParaRPr/>
            </a:p>
            <a:p>
              <a:pPr marL="465138" marR="0" lvl="1" indent="-1841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65138" marR="0" lvl="1" indent="-2857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Финансы, ведущие 1С:ПРО Консалтинг  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«Архитектура и автоматизация бюджетного процесса» 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«Управленческий и финансовый учет проектов» 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«Управленческий учет методом начисления»</a:t>
              </a:r>
              <a:endParaRPr/>
            </a:p>
            <a:p>
              <a:pPr marL="179388" marR="0" lvl="1" indent="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65138" marR="0" lvl="1" indent="-2857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Продажи, В. Дозорцев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«Как выстроить работающую систему продаж» 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65138" marR="0" lvl="1" indent="-285750" algn="l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Персонал, Д. Лунев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Воркшоп «Культура ответственности – современный ответ дефициту кадров»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«Как обеспечить компанию качественными кадрами: обучение и развитие» </a:t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373528" y="1866702"/>
              <a:ext cx="5192757" cy="854842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Онлайн курсы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Короткие курсы на «горячие темы»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6211503" y="1730141"/>
              <a:ext cx="5516808" cy="4891554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231006" y="1021051"/>
            <a:ext cx="5982174" cy="4943687"/>
            <a:chOff x="231006" y="1730141"/>
            <a:chExt cx="5982174" cy="4943687"/>
          </a:xfrm>
        </p:grpSpPr>
        <p:sp>
          <p:nvSpPr>
            <p:cNvPr id="186" name="Google Shape;186;p5"/>
            <p:cNvSpPr/>
            <p:nvPr/>
          </p:nvSpPr>
          <p:spPr>
            <a:xfrm>
              <a:off x="5978820" y="3275112"/>
              <a:ext cx="2343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978820" y="3275112"/>
              <a:ext cx="2343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382852" y="1866702"/>
              <a:ext cx="5402201" cy="854842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 lnSpcReduction="100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Видеокурсы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Мини-курсы (1-2 часа) на конкретные темы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суммарно 50+ часов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3041439" y="2993425"/>
              <a:ext cx="2704698" cy="113652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 lnSpcReduction="10000"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Подписка на организацию</a:t>
              </a:r>
              <a:r>
                <a:rPr lang="ru-RU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ru-RU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6/12 мес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24 999/ 44 999 руб.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 txBox="1"/>
            <p:nvPr/>
          </p:nvSpPr>
          <p:spPr>
            <a:xfrm>
              <a:off x="423271" y="2993424"/>
              <a:ext cx="2425904" cy="113652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Розница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999 руб 1 курс</a:t>
              </a:r>
              <a:endPara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1006" y="1730141"/>
              <a:ext cx="5747814" cy="4891553"/>
            </a:xfrm>
            <a:prstGeom prst="rect">
              <a:avLst/>
            </a:prstGeom>
            <a:noFill/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191;p5"/>
            <p:cNvCxnSpPr>
              <a:stCxn id="190" idx="0"/>
              <a:endCxn id="188" idx="2"/>
            </p:cNvCxnSpPr>
            <p:nvPr/>
          </p:nvCxnSpPr>
          <p:spPr>
            <a:xfrm rot="10800000" flipH="1">
              <a:off x="1636223" y="2721624"/>
              <a:ext cx="1447800" cy="271800"/>
            </a:xfrm>
            <a:prstGeom prst="straightConnector1">
              <a:avLst/>
            </a:prstGeom>
            <a:noFill/>
            <a:ln w="9525" cap="flat" cmpd="sng">
              <a:solidFill>
                <a:srgbClr val="A1A1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5"/>
            <p:cNvCxnSpPr>
              <a:stCxn id="189" idx="0"/>
              <a:endCxn id="188" idx="2"/>
            </p:cNvCxnSpPr>
            <p:nvPr/>
          </p:nvCxnSpPr>
          <p:spPr>
            <a:xfrm rot="10800000">
              <a:off x="3083988" y="2721625"/>
              <a:ext cx="1309800" cy="271800"/>
            </a:xfrm>
            <a:prstGeom prst="straightConnector1">
              <a:avLst/>
            </a:prstGeom>
            <a:noFill/>
            <a:ln w="9525" cap="flat" cmpd="sng">
              <a:solidFill>
                <a:srgbClr val="A1A1A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5"/>
            <p:cNvSpPr/>
            <p:nvPr/>
          </p:nvSpPr>
          <p:spPr>
            <a:xfrm>
              <a:off x="231006" y="4359861"/>
              <a:ext cx="5747813" cy="2313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1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ТЕМЫ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Современные подходы к управлению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финансами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персоналом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Продажи и маркетинг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Оптимизация бизнес-процессов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Управленческие навыки руководителя</a:t>
              </a:r>
              <a:endParaRPr/>
            </a:p>
            <a:p>
              <a:pPr marL="457200" marR="0" lvl="1" indent="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None/>
              </a:pPr>
              <a:r>
                <a:rPr lang="ru-RU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Стресс-менеджмент</a:t>
              </a:r>
              <a:endParaRPr/>
            </a:p>
          </p:txBody>
        </p:sp>
      </p:grpSp>
      <p:sp>
        <p:nvSpPr>
          <p:cNvPr id="194" name="Google Shape;194;p5"/>
          <p:cNvSpPr/>
          <p:nvPr/>
        </p:nvSpPr>
        <p:spPr>
          <a:xfrm rot="10800000">
            <a:off x="3301461" y="5912602"/>
            <a:ext cx="5929161" cy="668152"/>
          </a:xfrm>
          <a:prstGeom prst="curvedDownArrow">
            <a:avLst>
              <a:gd name="adj1" fmla="val 44208"/>
              <a:gd name="adj2" fmla="val 403544"/>
              <a:gd name="adj3" fmla="val 25000"/>
            </a:avLst>
          </a:prstGeom>
          <a:solidFill>
            <a:srgbClr val="FFFF00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 descr="Изображение"/>
          <p:cNvPicPr preferRelativeResize="0"/>
          <p:nvPr/>
        </p:nvPicPr>
        <p:blipFill rotWithShape="1">
          <a:blip r:embed="rId3">
            <a:alphaModFix/>
          </a:blip>
          <a:srcRect r="31965" b="43589"/>
          <a:stretch/>
        </p:blipFill>
        <p:spPr>
          <a:xfrm>
            <a:off x="0" y="0"/>
            <a:ext cx="2217196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 descr="Изображение"/>
          <p:cNvPicPr preferRelativeResize="0"/>
          <p:nvPr/>
        </p:nvPicPr>
        <p:blipFill rotWithShape="1">
          <a:blip r:embed="rId4">
            <a:alphaModFix/>
          </a:blip>
          <a:srcRect r="49482"/>
          <a:stretch/>
        </p:blipFill>
        <p:spPr>
          <a:xfrm>
            <a:off x="393866" y="322325"/>
            <a:ext cx="918048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/>
          <p:nvPr/>
        </p:nvSpPr>
        <p:spPr>
          <a:xfrm>
            <a:off x="1630054" y="174922"/>
            <a:ext cx="9727756" cy="48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Видеокурсы – для всех сотрудников компании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147072" y="4151437"/>
            <a:ext cx="58598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Каждый курс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1-2 часа БЕЗ воды, коротко и по делу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Каждый курс – это 4-8 занятий по 10-20 минут в среднем.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147072" y="5057129"/>
            <a:ext cx="548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Спикеры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практики, эксперты, консультанты – все с проверенным опытом.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306206" y="998411"/>
            <a:ext cx="54438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топ-менеджеров и упр. команды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6"/>
          <p:cNvSpPr txBox="1"/>
          <p:nvPr/>
        </p:nvSpPr>
        <p:spPr>
          <a:xfrm>
            <a:off x="139542" y="1426125"/>
            <a:ext cx="590587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Лидерство и система управления. М. Федоренко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 и команда. М. Овчаренко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Гибкое управление организацией в условиях неопределенности. А. Дерюшкин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Стратегические сессии для бизнеса. О. Клепцова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решать проблемы: подход стратегических консультантов. Т. Сельская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преодолеть сопротивление персонала изменениям. О. Фофанов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рисками предприятий малого и среднего бизнеса. О. Гаврилова</a:t>
            </a: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6333229" y="942634"/>
            <a:ext cx="53487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руководителей и тимлидов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6"/>
          <p:cNvSpPr txBox="1"/>
          <p:nvPr/>
        </p:nvSpPr>
        <p:spPr>
          <a:xfrm>
            <a:off x="6184336" y="1337226"/>
            <a:ext cx="590587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Контроль и делегирование. Г. Архангельский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Совещания: как сделать их эффективными и интереными для вашей команды. А.Шемякин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Сложные переговоры в работе руководителя: ключевые навыки. Е. Соколова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Эмоциональная гибкость руководителя. Е. Шевцова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использовать коучинг и менторинг для развития себя и других. О. Вильковская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Управленческий учет для ГД. И. Кольцова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Секреты эффективного бюджетирования. А. Леднев</a:t>
            </a:r>
            <a:endParaRPr/>
          </a:p>
        </p:txBody>
      </p:sp>
      <p:sp>
        <p:nvSpPr>
          <p:cNvPr id="210" name="Google Shape;210;p36"/>
          <p:cNvSpPr/>
          <p:nvPr/>
        </p:nvSpPr>
        <p:spPr>
          <a:xfrm>
            <a:off x="67377" y="920094"/>
            <a:ext cx="5932009" cy="2831635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6185838" y="4414951"/>
            <a:ext cx="5932005" cy="252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CRM по-настоящему ценной. В. Дозорцев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Мастерство продаж: от холодных звонков до закрытия сделки. Н. Рысев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Соцсети и мессенджеры для предприятий реального сектора. С. Стукалов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Digital-маркетинг для b2b-компаний. С. Стукалов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Ух ты! Сервис. Технология создания клиентоориентированной среды в вашей компании. В. Антощенко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ru-RU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стрессом. А. Ванченко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6"/>
          <p:cNvSpPr/>
          <p:nvPr/>
        </p:nvSpPr>
        <p:spPr>
          <a:xfrm>
            <a:off x="6185085" y="3985268"/>
            <a:ext cx="5932009" cy="2778470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6333228" y="3949103"/>
            <a:ext cx="571922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продающих подразделений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6202835" y="920093"/>
            <a:ext cx="5914259" cy="2831636"/>
          </a:xfrm>
          <a:prstGeom prst="rect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/>
          <p:nvPr/>
        </p:nvSpPr>
        <p:spPr>
          <a:xfrm>
            <a:off x="1644459" y="449151"/>
            <a:ext cx="8903082" cy="50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35" b="1" i="0" u="none" strike="noStrike" cap="non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Чем полезен сервис для компании</a:t>
            </a:r>
            <a:endParaRPr sz="2935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3" descr="Изображение"/>
          <p:cNvPicPr preferRelativeResize="0"/>
          <p:nvPr/>
        </p:nvPicPr>
        <p:blipFill rotWithShape="1">
          <a:blip r:embed="rId3">
            <a:alphaModFix/>
          </a:blip>
          <a:srcRect r="49482"/>
          <a:stretch/>
        </p:blipFill>
        <p:spPr>
          <a:xfrm>
            <a:off x="393866" y="229728"/>
            <a:ext cx="918048" cy="52585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2388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3" name="Google Shape;223;p43"/>
          <p:cNvSpPr txBox="1"/>
          <p:nvPr/>
        </p:nvSpPr>
        <p:spPr>
          <a:xfrm>
            <a:off x="393866" y="1363170"/>
            <a:ext cx="5560885" cy="484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Задача: 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Подготовка управленческого резерва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Ситуация: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Часто руководители отделов вырастают из специалистов, предметные компетенции – развиты высоко, а вот управленческие навыки требуют развития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поможет 1С:Бизнес-Обучение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дополнить ИПР курсами 1С:Бизнес-Обучение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505120"/>
            <a:ext cx="2926692" cy="467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159" y="1414564"/>
            <a:ext cx="2918293" cy="453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6305</TotalTime>
  <Words>2392</Words>
  <Application>Microsoft Office PowerPoint</Application>
  <PresentationFormat>Широкоэкранный</PresentationFormat>
  <Paragraphs>321</Paragraphs>
  <Slides>48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Montserrat SemiBold</vt:lpstr>
      <vt:lpstr>Times New Roman</vt:lpstr>
      <vt:lpstr>Calibri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Приветствие + оценка удовлетворенности</vt:lpstr>
      <vt:lpstr>Скрипт: Получение контактных данных (обогащение базы)</vt:lpstr>
      <vt:lpstr>Контекст</vt:lpstr>
      <vt:lpstr>1. Принятие отказа и объяснение причин последующего разговора</vt:lpstr>
      <vt:lpstr>2. Переход к запросу контактов</vt:lpstr>
      <vt:lpstr>3. Финальное завершение</vt:lpstr>
      <vt:lpstr>Короткая презентация платформы</vt:lpstr>
      <vt:lpstr>Презентация подписки</vt:lpstr>
      <vt:lpstr>Презентация PowerPoint</vt:lpstr>
      <vt:lpstr>Основные типы возражений</vt:lpstr>
      <vt:lpstr>2.1 «У нас нет времени учиться»</vt:lpstr>
      <vt:lpstr>«У нас нет времени учиться».Скрипт</vt:lpstr>
      <vt:lpstr>2.2 «У нас нет времени учиться»</vt:lpstr>
      <vt:lpstr>2.2 «У нас нет времени учиться"</vt:lpstr>
      <vt:lpstr>3.1  Это дорого</vt:lpstr>
      <vt:lpstr>3.1  Это дорого</vt:lpstr>
      <vt:lpstr>3.2 Это дорого</vt:lpstr>
      <vt:lpstr>3.2 Это дорого. </vt:lpstr>
      <vt:lpstr>4. У нас уже есть внутреннее обучение</vt:lpstr>
      <vt:lpstr>4. У нас уже есть внутреннее обучение</vt:lpstr>
      <vt:lpstr>5. Неизвестно, будет ли эффект</vt:lpstr>
      <vt:lpstr>5. Неизвестно, будет ли эффект</vt:lpstr>
      <vt:lpstr>6. Мы всё смотрим и учимся на YouTube бесплатно</vt:lpstr>
      <vt:lpstr>6. Мы всё смотрим и учимся на YouTube бесплатно. </vt:lpstr>
      <vt:lpstr>7. Сотрудники не будут смотреть</vt:lpstr>
      <vt:lpstr>7. Сотрудники не будут смотреть</vt:lpstr>
      <vt:lpstr>8. У нас нет бюджета</vt:lpstr>
      <vt:lpstr>8. У нас нет бюджета</vt:lpstr>
      <vt:lpstr>9. У нас всё индивидуально</vt:lpstr>
      <vt:lpstr>9. У нас всё индивидуально</vt:lpstr>
      <vt:lpstr>10. Нет ответственного за обучение</vt:lpstr>
      <vt:lpstr>11. Нам сложно измерить эффект</vt:lpstr>
      <vt:lpstr>Call to Action (призыв к действию)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Boris</dc:creator>
  <cp:lastModifiedBy>Анна</cp:lastModifiedBy>
  <cp:revision>26</cp:revision>
  <dcterms:created xsi:type="dcterms:W3CDTF">2024-02-27T05:15:08Z</dcterms:created>
  <dcterms:modified xsi:type="dcterms:W3CDTF">2026-03-03T06:16:01Z</dcterms:modified>
</cp:coreProperties>
</file>